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handoutMasterIdLst>
    <p:handoutMasterId r:id="rId22"/>
  </p:handoutMasterIdLst>
  <p:sldIdLst>
    <p:sldId id="257" r:id="rId3"/>
    <p:sldId id="298" r:id="rId4"/>
    <p:sldId id="317" r:id="rId5"/>
    <p:sldId id="299" r:id="rId6"/>
    <p:sldId id="300" r:id="rId7"/>
    <p:sldId id="322" r:id="rId8"/>
    <p:sldId id="318" r:id="rId9"/>
    <p:sldId id="319" r:id="rId10"/>
    <p:sldId id="301" r:id="rId11"/>
    <p:sldId id="256" r:id="rId12"/>
    <p:sldId id="380" r:id="rId14"/>
    <p:sldId id="302" r:id="rId15"/>
    <p:sldId id="303" r:id="rId16"/>
    <p:sldId id="304" r:id="rId17"/>
    <p:sldId id="305" r:id="rId18"/>
    <p:sldId id="379" r:id="rId19"/>
    <p:sldId id="383" r:id="rId20"/>
    <p:sldId id="315" r:id="rId21"/>
  </p:sldIdLst>
  <p:sldSz cx="12192000" cy="6858000"/>
  <p:notesSz cx="6858000" cy="9144000"/>
  <p:embeddedFontLst>
    <p:embeddedFont>
      <p:font typeface="华文彩云" panose="02010800040101010101" charset="-122"/>
      <p:regular r:id="rId26"/>
    </p:embeddedFont>
    <p:embeddedFont>
      <p:font typeface="微软雅黑" panose="020B0503020204020204" pitchFamily="34" charset="-122"/>
      <p:regular r:id="rId27"/>
    </p:embeddedFont>
    <p:embeddedFont>
      <p:font typeface="思源宋体 CN Heavy" panose="02020900000000000000" pitchFamily="18" charset="-122"/>
      <p:bold r:id="rId28"/>
    </p:embeddedFont>
    <p:embeddedFont>
      <p:font typeface="方正仿宋_GBK" panose="03000509000000000000" charset="-122"/>
      <p:regular r:id="rId29"/>
    </p:embeddedFont>
    <p:embeddedFont>
      <p:font typeface="汉仪综艺体简" panose="02010609000101010101" pitchFamily="49" charset="-122"/>
      <p:regular r:id="rId30"/>
    </p:embeddedFont>
    <p:embeddedFont>
      <p:font typeface="等线" panose="02010600030101010101" charset="-122"/>
      <p:regular r:id="rId31"/>
    </p:embeddedFont>
    <p:embeddedFont>
      <p:font typeface="OPPOSans H" panose="00020600040101010101" pitchFamily="18" charset="-122"/>
      <p:regular r:id="rId32"/>
    </p:embeddedFont>
    <p:embeddedFont>
      <p:font typeface="Calibri" panose="020F050202020403020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22" userDrawn="1">
          <p15:clr>
            <a:srgbClr val="A4A3A4"/>
          </p15:clr>
        </p15:guide>
        <p15:guide id="2" pos="7273" userDrawn="1">
          <p15:clr>
            <a:srgbClr val="A4A3A4"/>
          </p15:clr>
        </p15:guide>
        <p15:guide id="3" orient="horz" pos="672" userDrawn="1">
          <p15:clr>
            <a:srgbClr val="A4A3A4"/>
          </p15:clr>
        </p15:guide>
        <p15:guide id="4" orient="horz" pos="38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863"/>
    <a:srgbClr val="FEECED"/>
    <a:srgbClr val="F9F9F9"/>
    <a:srgbClr val="F22F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00" autoAdjust="0"/>
    <p:restoredTop sz="86483" autoAdjust="0"/>
  </p:normalViewPr>
  <p:slideViewPr>
    <p:cSldViewPr snapToGrid="0" showGuides="1">
      <p:cViewPr varScale="1">
        <p:scale>
          <a:sx n="109" d="100"/>
          <a:sy n="109" d="100"/>
        </p:scale>
        <p:origin x="450" y="108"/>
      </p:cViewPr>
      <p:guideLst>
        <p:guide pos="422"/>
        <p:guide pos="7273"/>
        <p:guide orient="horz" pos="672"/>
        <p:guide orient="horz" pos="3892"/>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6" Type="http://schemas.openxmlformats.org/officeDocument/2006/relationships/font" Target="fonts/font11.fntdata"/><Relationship Id="rId35" Type="http://schemas.openxmlformats.org/officeDocument/2006/relationships/font" Target="fonts/font10.fntdata"/><Relationship Id="rId34" Type="http://schemas.openxmlformats.org/officeDocument/2006/relationships/font" Target="fonts/font9.fntdata"/><Relationship Id="rId33" Type="http://schemas.openxmlformats.org/officeDocument/2006/relationships/font" Target="fonts/font8.fntdata"/><Relationship Id="rId32" Type="http://schemas.openxmlformats.org/officeDocument/2006/relationships/font" Target="fonts/font7.fntdata"/><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0E2FA-A469-43D2-831B-11D1241B1FB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89454D-A156-40ED-8878-07FFD65A257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eb7b0f69-65f7-4bbb-9ce6-1f72cd83d36d.default</a:t>
            </a:r>
            <a:endParaRPr lang="en-US"/>
          </a:p>
        </p:txBody>
      </p:sp>
      <p:sp>
        <p:nvSpPr>
          <p:cNvPr id="4" name="Slide Number Placeholder 3"/>
          <p:cNvSpPr>
            <a:spLocks noGrp="1"/>
          </p:cNvSpPr>
          <p:nvPr>
            <p:ph type="sldNum" sz="quarter" idx="5"/>
          </p:nvPr>
        </p:nvSpPr>
        <p:spPr/>
        <p:txBody>
          <a:bodyPr/>
          <a:lstStyle/>
          <a:p>
            <a:fld id="{D2D89021-168A-4D1B-8FFD-C93E315D5B86}"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eb7b0f69-65f7-4bbb-9ce6-1f72cd83d36d.default</a:t>
            </a:r>
            <a:endParaRPr lang="en-US"/>
          </a:p>
        </p:txBody>
      </p:sp>
      <p:sp>
        <p:nvSpPr>
          <p:cNvPr id="4" name="Slide Number Placeholder 3"/>
          <p:cNvSpPr>
            <a:spLocks noGrp="1"/>
          </p:cNvSpPr>
          <p:nvPr>
            <p:ph type="sldNum" sz="quarter" idx="5"/>
          </p:nvPr>
        </p:nvSpPr>
        <p:spPr/>
        <p:txBody>
          <a:bodyPr/>
          <a:lstStyle/>
          <a:p>
            <a:fld id="{D2D89021-168A-4D1B-8FFD-C93E315D5B8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matchingName="Title Slide">
  <p:cSld name="Title Slide">
    <p:spTree>
      <p:nvGrpSpPr>
        <p:cNvPr id="1" name=""/>
        <p:cNvGrpSpPr/>
        <p:nvPr/>
      </p:nvGrpSpPr>
      <p:grpSpPr>
        <a:xfrm>
          <a:off x="0" y="0"/>
          <a:ext cx="0" cy="0"/>
          <a:chOff x="0" y="0"/>
          <a:chExt cx="0" cy="0"/>
        </a:xfrm>
      </p:grpSpPr>
      <p:sp>
        <p:nvSpPr>
          <p:cNvPr id="5" name="c576f45d-36e6-4ea4-a8de-6e013b7f1e0b"/>
          <p:cNvSpPr>
            <a:spLocks noGrp="1"/>
          </p:cNvSpPr>
          <p:nvPr>
            <p:ph type="ctrTitle" hasCustomPrompt="1"/>
          </p:nvPr>
        </p:nvSpPr>
        <p:spPr>
          <a:xfrm>
            <a:off x="660399" y="2146354"/>
            <a:ext cx="7583714" cy="2470683"/>
          </a:xfrm>
          <a:prstGeom prst="rect">
            <a:avLst/>
          </a:prstGeom>
        </p:spPr>
        <p:txBody>
          <a:bodyPr wrap="square" anchor="b">
            <a:noAutofit/>
          </a:bodyPr>
          <a:lstStyle>
            <a:lvl1pPr algn="l">
              <a:lnSpc>
                <a:spcPct val="100000"/>
              </a:lnSpc>
              <a:defRPr sz="4800">
                <a:ln w="19050">
                  <a:noFill/>
                </a:ln>
                <a:solidFill>
                  <a:schemeClr val="tx1"/>
                </a:solidFill>
              </a:defRPr>
            </a:lvl1pPr>
          </a:lstStyle>
          <a:p>
            <a:pPr lvl="0"/>
            <a:r>
              <a:rPr lang="zh-CN" altLang="en-US" dirty="0"/>
              <a:t>Click to add title</a:t>
            </a:r>
            <a:endParaRPr lang="en-US" dirty="0"/>
          </a:p>
        </p:txBody>
      </p:sp>
      <p:sp>
        <p:nvSpPr>
          <p:cNvPr id="9" name="副标题 8"/>
          <p:cNvSpPr>
            <a:spLocks noGrp="1"/>
          </p:cNvSpPr>
          <p:nvPr>
            <p:ph type="subTitle" sz="quarter" idx="1" hasCustomPrompt="1"/>
          </p:nvPr>
        </p:nvSpPr>
        <p:spPr>
          <a:xfrm>
            <a:off x="660400" y="4711646"/>
            <a:ext cx="7583713" cy="591457"/>
          </a:xfrm>
          <a:prstGeom prst="rect">
            <a:avLst/>
          </a:prstGeom>
          <a:noFill/>
          <a:ln>
            <a:noFill/>
          </a:ln>
        </p:spPr>
        <p:txBody>
          <a:bodyPr vert="horz" wrap="square" lIns="91440" tIns="45720" rIns="91440" bIns="45720" rtlCol="0" anchor="t" anchorCtr="0">
            <a:normAutofit/>
          </a:bodyPr>
          <a:lstStyle>
            <a:lvl1pPr marL="0" indent="0" algn="l">
              <a:lnSpc>
                <a:spcPct val="100000"/>
              </a:lnSpc>
              <a:buNone/>
              <a:defRPr lang="en-US" sz="2000" dirty="0">
                <a:solidFill>
                  <a:schemeClr val="tx1"/>
                </a:solidFill>
                <a:latin typeface="+mj-lt"/>
              </a:defRPr>
            </a:lvl1pPr>
          </a:lstStyle>
          <a:p>
            <a:pPr lvl="0"/>
            <a:r>
              <a:rPr lang="zh-CN" altLang="en-US" dirty="0"/>
              <a:t>Click to add subtitle</a:t>
            </a:r>
            <a:endParaRPr lang="en-US" dirty="0"/>
          </a:p>
        </p:txBody>
      </p:sp>
      <p:sp>
        <p:nvSpPr>
          <p:cNvPr id="4" name="文本占位符 3"/>
          <p:cNvSpPr>
            <a:spLocks noGrp="1"/>
          </p:cNvSpPr>
          <p:nvPr>
            <p:ph type="body" sz="quarter" idx="13" hasCustomPrompt="1"/>
          </p:nvPr>
        </p:nvSpPr>
        <p:spPr>
          <a:xfrm>
            <a:off x="660400" y="5857101"/>
            <a:ext cx="5303518" cy="276999"/>
          </a:xfrm>
          <a:prstGeom prst="rect">
            <a:avLst/>
          </a:prstGeom>
        </p:spPr>
        <p:txBody>
          <a:bodyPr wrap="square" lIns="90000">
            <a:normAutofit/>
          </a:bodyPr>
          <a:lstStyle>
            <a:lvl1pPr marL="0" indent="0" algn="l">
              <a:lnSpc>
                <a:spcPct val="100000"/>
              </a:lnSpc>
              <a:buNone/>
              <a:defRPr sz="1200"/>
            </a:lvl1pPr>
          </a:lstStyle>
          <a:p>
            <a:pPr lvl="0"/>
            <a:r>
              <a:rPr lang="zh-CN" altLang="en-US" dirty="0"/>
              <a:t>Presenter name</a:t>
            </a:r>
            <a:endParaRPr lang="en-US" dirty="0"/>
          </a:p>
        </p:txBody>
      </p:sp>
      <p:sp>
        <p:nvSpPr>
          <p:cNvPr id="7" name="文本占位符 6"/>
          <p:cNvSpPr>
            <a:spLocks noGrp="1"/>
          </p:cNvSpPr>
          <p:nvPr>
            <p:ph type="body" sz="quarter" idx="14" hasCustomPrompt="1"/>
          </p:nvPr>
        </p:nvSpPr>
        <p:spPr>
          <a:xfrm>
            <a:off x="660400" y="5580102"/>
            <a:ext cx="5303520" cy="276999"/>
          </a:xfrm>
          <a:prstGeom prst="rect">
            <a:avLst/>
          </a:prstGeom>
        </p:spPr>
        <p:txBody>
          <a:bodyPr wrap="none">
            <a:normAutofit/>
          </a:bodyPr>
          <a:lstStyle>
            <a:lvl1pPr marL="0" indent="0" algn="l">
              <a:lnSpc>
                <a:spcPct val="100000"/>
              </a:lnSpc>
              <a:buNone/>
              <a:defRPr sz="1200"/>
            </a:lvl1pPr>
          </a:lstStyle>
          <a:p>
            <a:pPr lvl="0"/>
            <a:r>
              <a:rPr lang="zh-CN" altLang="en-US" dirty="0"/>
              <a:t>www.islide.cc</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pPr lvl="0"/>
            <a:r>
              <a:rPr lang="en-US"/>
              <a:t>Click to add title</a:t>
            </a:r>
            <a:endParaRPr lang="en-US"/>
          </a:p>
        </p:txBody>
      </p:sp>
      <p:sp>
        <p:nvSpPr>
          <p:cNvPr id="3" name="Content Placeholder 2"/>
          <p:cNvSpPr>
            <a:spLocks noGrp="1"/>
          </p:cNvSpPr>
          <p:nvPr>
            <p:ph idx="1" hasCustomPrompt="1"/>
          </p:nvPr>
        </p:nvSpPr>
        <p:spPr/>
        <p:txBody>
          <a:bodyPr/>
          <a:lstStyle>
            <a:lvl1pPr>
              <a:defRPr/>
            </a:lvl1pPr>
          </a:lstStyle>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8BB1146-E542-4D4E-B8E9-6919A11DDD48}"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matchingName="Agenda">
  <p:cSld name="Agenda">
    <p:spTree>
      <p:nvGrpSpPr>
        <p:cNvPr id="1" name=""/>
        <p:cNvGrpSpPr/>
        <p:nvPr/>
      </p:nvGrpSpPr>
      <p:grpSpPr>
        <a:xfrm>
          <a:off x="0" y="0"/>
          <a:ext cx="0" cy="0"/>
          <a:chOff x="0" y="0"/>
          <a:chExt cx="0" cy="0"/>
        </a:xfrm>
      </p:grpSpPr>
      <p:sp>
        <p:nvSpPr>
          <p:cNvPr id="2" name="6d4cfa6b-52b1-4773-8b69-d4fd4574796d"/>
          <p:cNvSpPr>
            <a:spLocks noGrp="1"/>
          </p:cNvSpPr>
          <p:nvPr>
            <p:ph type="title" hasCustomPrompt="1"/>
          </p:nvPr>
        </p:nvSpPr>
        <p:spPr>
          <a:xfrm>
            <a:off x="666763" y="1602126"/>
            <a:ext cx="2427328" cy="876300"/>
          </a:xfrm>
          <a:prstGeom prst="rect">
            <a:avLst/>
          </a:prstGeom>
          <a:noFill/>
        </p:spPr>
        <p:txBody>
          <a:bodyPr anchor="t" anchorCtr="0">
            <a:normAutofit/>
          </a:bodyPr>
          <a:lstStyle>
            <a:lvl1pPr algn="r">
              <a:defRPr sz="3600">
                <a:solidFill>
                  <a:schemeClr val="accent1"/>
                </a:solidFill>
              </a:defRPr>
            </a:lvl1pPr>
          </a:lstStyle>
          <a:p>
            <a:pPr lvl="0"/>
            <a:r>
              <a:rPr lang="zh-CN" altLang="en-US" dirty="0"/>
              <a:t>Agenda</a:t>
            </a:r>
            <a:endParaRPr lang="en-US" dirty="0"/>
          </a:p>
        </p:txBody>
      </p:sp>
      <p:sp>
        <p:nvSpPr>
          <p:cNvPr id="3" name="内容占位符 2"/>
          <p:cNvSpPr>
            <a:spLocks noGrp="1"/>
          </p:cNvSpPr>
          <p:nvPr>
            <p:ph sz="quarter" idx="1" hasCustomPrompt="1"/>
          </p:nvPr>
        </p:nvSpPr>
        <p:spPr>
          <a:xfrm>
            <a:off x="3549653" y="1602126"/>
            <a:ext cx="7962884" cy="4060147"/>
          </a:xfrm>
        </p:spPr>
        <p:txBody>
          <a:bodyPr numCol="2"/>
          <a:lstStyle>
            <a:lvl1pPr marL="342900" indent="-342900">
              <a:lnSpc>
                <a:spcPct val="100000"/>
              </a:lnSpc>
              <a:buFont typeface="+mj-lt"/>
              <a:buAutoNum type="arabicPeriod"/>
              <a:defRPr/>
            </a:lvl1pPr>
            <a:lvl2pPr marL="800100" indent="-342900">
              <a:lnSpc>
                <a:spcPct val="100000"/>
              </a:lnSpc>
              <a:buFont typeface="+mj-ea"/>
              <a:buAutoNum type="circleNumDbPlain"/>
              <a:defRPr/>
            </a:lvl2pPr>
            <a:lvl3pPr marL="1257300" indent="-342900">
              <a:lnSpc>
                <a:spcPct val="100000"/>
              </a:lnSpc>
              <a:buFont typeface="+mj-lt"/>
              <a:buAutoNum type="alphaLcParenR"/>
              <a:defRPr/>
            </a:lvl3pPr>
            <a:lvl4pPr>
              <a:lnSpc>
                <a:spcPct val="100000"/>
              </a:lnSpc>
              <a:defRPr/>
            </a:lvl4pPr>
            <a:lvl5pPr>
              <a:lnSpc>
                <a:spcPct val="100000"/>
              </a:lnSpc>
              <a:defRPr/>
            </a:lvl5pPr>
          </a:lstStyle>
          <a:p>
            <a:pPr lvl="0"/>
            <a:r>
              <a:rPr lang="zh-CN" altLang="en-US" dirty="0"/>
              <a:t>Click to add text</a:t>
            </a:r>
            <a:endParaRPr lang="en-US" dirty="0"/>
          </a:p>
          <a:p>
            <a:pPr lvl="1"/>
            <a:r>
              <a:rPr lang="zh-CN" altLang="en-US" dirty="0"/>
              <a:t>Second level</a:t>
            </a:r>
            <a:endParaRPr lang="en-US" dirty="0"/>
          </a:p>
          <a:p>
            <a:pPr lvl="2"/>
            <a:r>
              <a:rPr lang="zh-CN" altLang="en-US" dirty="0"/>
              <a:t>Third level</a:t>
            </a:r>
            <a:endParaRPr lang="en-US" dirty="0"/>
          </a:p>
          <a:p>
            <a:pPr lvl="3"/>
            <a:r>
              <a:rPr lang="zh-CN" altLang="en-US" dirty="0"/>
              <a:t>Fourth level</a:t>
            </a:r>
            <a:endParaRPr lang="en-US" dirty="0"/>
          </a:p>
          <a:p>
            <a:pPr lvl="4"/>
            <a:r>
              <a:rPr lang="zh-CN" altLang="en-US" dirty="0"/>
              <a:t>Fifth level</a:t>
            </a:r>
            <a:endParaRPr lang="en-US" dirty="0"/>
          </a:p>
        </p:txBody>
      </p:sp>
      <p:sp>
        <p:nvSpPr>
          <p:cNvPr id="4" name="日期占位符 3"/>
          <p:cNvSpPr>
            <a:spLocks noGrp="1"/>
          </p:cNvSpPr>
          <p:nvPr>
            <p:ph type="dt" sz="half" idx="10"/>
          </p:nvPr>
        </p:nvSpPr>
        <p:spPr/>
        <p:txBody>
          <a:bodyPr/>
          <a:lstStyle/>
          <a:p>
            <a:endParaRPr lang="en-US" dirty="0"/>
          </a:p>
        </p:txBody>
      </p:sp>
      <p:sp>
        <p:nvSpPr>
          <p:cNvPr id="5" name="页脚占位符 4"/>
          <p:cNvSpPr>
            <a:spLocks noGrp="1"/>
          </p:cNvSpPr>
          <p:nvPr>
            <p:ph type="ftr" sz="quarter" idx="11"/>
          </p:nvPr>
        </p:nvSpPr>
        <p:spPr/>
        <p:txBody>
          <a:bodyPr/>
          <a:lstStyle/>
          <a:p>
            <a:endParaRPr lang="en-US" dirty="0"/>
          </a:p>
        </p:txBody>
      </p:sp>
      <p:sp>
        <p:nvSpPr>
          <p:cNvPr id="6" name="灯片编号占位符 5"/>
          <p:cNvSpPr>
            <a:spLocks noGrp="1"/>
          </p:cNvSpPr>
          <p:nvPr>
            <p:ph type="sldNum" sz="quarter" idx="12"/>
          </p:nvPr>
        </p:nvSpPr>
        <p:spPr/>
        <p:txBody>
          <a:bodyPr/>
          <a:lstStyle/>
          <a:p>
            <a:fld id="{C8BB1146-E542-4D4E-B8E9-6919A11DDD48}" type="slidenum">
              <a:rPr lang="en-US" smtClean="0"/>
            </a:fld>
            <a:endParaRPr lang="en-US" dirty="0"/>
          </a:p>
        </p:txBody>
      </p:sp>
      <p:cxnSp>
        <p:nvCxnSpPr>
          <p:cNvPr id="7" name="直接连接符 6"/>
          <p:cNvCxnSpPr/>
          <p:nvPr/>
        </p:nvCxnSpPr>
        <p:spPr>
          <a:xfrm>
            <a:off x="3331852" y="1602126"/>
            <a:ext cx="0" cy="4060147"/>
          </a:xfrm>
          <a:prstGeom prst="line">
            <a:avLst/>
          </a:prstGeom>
          <a:solidFill>
            <a:srgbClr val="FFCC00"/>
          </a:solidFill>
          <a:ln w="3175" cap="flat" cmpd="sng" algn="ctr">
            <a:solidFill>
              <a:schemeClr val="tx2">
                <a:alpha val="50000"/>
              </a:schemeClr>
            </a:solidFill>
            <a:prstDash val="solid"/>
            <a:round/>
            <a:headEnd type="none" w="med" len="med"/>
            <a:tailEnd type="none" w="med" len="med"/>
          </a:ln>
          <a:effectLst/>
        </p:spPr>
      </p:cxnSp>
      <p:sp>
        <p:nvSpPr>
          <p:cNvPr id="10" name="任意多边形: 形状 9"/>
          <p:cNvSpPr>
            <a:spLocks noChangeAspect="1"/>
          </p:cNvSpPr>
          <p:nvPr/>
        </p:nvSpPr>
        <p:spPr bwMode="auto">
          <a:xfrm>
            <a:off x="2342466" y="4746606"/>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tx2">
              <a:alpha val="15000"/>
            </a:schemeClr>
          </a:solidFill>
          <a:ln>
            <a:noFill/>
          </a:ln>
        </p:spPr>
        <p:txBody>
          <a:bodyPr/>
          <a:lstStyle/>
          <a:p>
            <a:endParaRPr lang="zh-CN" altLang="en-US">
              <a:cs typeface="+mn-ea"/>
              <a:sym typeface="+mn-l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showMasterSp="0" matchingName="Section Header">
  <p:cSld name="Section Header">
    <p:spTree>
      <p:nvGrpSpPr>
        <p:cNvPr id="1" name=""/>
        <p:cNvGrpSpPr/>
        <p:nvPr/>
      </p:nvGrpSpPr>
      <p:grpSpPr>
        <a:xfrm>
          <a:off x="0" y="0"/>
          <a:ext cx="0" cy="0"/>
          <a:chOff x="0" y="0"/>
          <a:chExt cx="0" cy="0"/>
        </a:xfrm>
      </p:grpSpPr>
      <p:grpSp>
        <p:nvGrpSpPr>
          <p:cNvPr id="11" name="组合 10"/>
          <p:cNvGrpSpPr/>
          <p:nvPr userDrawn="1"/>
        </p:nvGrpSpPr>
        <p:grpSpPr>
          <a:xfrm flipH="1">
            <a:off x="0" y="-7723"/>
            <a:ext cx="12192000" cy="6873447"/>
            <a:chOff x="0" y="-7723"/>
            <a:chExt cx="12192000" cy="6873447"/>
          </a:xfrm>
        </p:grpSpPr>
        <p:sp>
          <p:nvSpPr>
            <p:cNvPr id="12" name="矩形 11"/>
            <p:cNvSpPr/>
            <p:nvPr userDrawn="1"/>
          </p:nvSpPr>
          <p:spPr>
            <a:xfrm>
              <a:off x="0" y="-7723"/>
              <a:ext cx="12192000" cy="6873447"/>
            </a:xfrm>
            <a:prstGeom prst="rect">
              <a:avLst/>
            </a:prstGeom>
            <a:blipFill>
              <a:blip r:embed="rId2"/>
              <a:srcRect/>
              <a:stretch>
                <a:fillRect t="-7172" b="-11080"/>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lvl="0" algn="ctr"/>
              <a:endParaRPr lang="zh-CN" altLang="en-US"/>
            </a:p>
          </p:txBody>
        </p:sp>
        <p:pic>
          <p:nvPicPr>
            <p:cNvPr id="13" name="图片 12" descr="黑暗中的灯光&#10;&#10;中度可信度描述已自动生成"/>
            <p:cNvPicPr>
              <a:picLocks noChangeAspect="1"/>
            </p:cNvPicPr>
            <p:nvPr userDrawn="1"/>
          </p:nvPicPr>
          <p:blipFill>
            <a:blip r:embed="rId3">
              <a:alphaModFix amt="66000"/>
            </a:blip>
            <a:stretch>
              <a:fillRect/>
            </a:stretch>
          </p:blipFill>
          <p:spPr>
            <a:xfrm>
              <a:off x="0" y="0"/>
              <a:ext cx="12192000" cy="6858000"/>
            </a:xfrm>
            <a:prstGeom prst="rect">
              <a:avLst/>
            </a:prstGeom>
          </p:spPr>
        </p:pic>
      </p:grpSp>
      <p:sp>
        <p:nvSpPr>
          <p:cNvPr id="5" name="c576f45d-36e6-4ea4-a8de-6e013b7f1e0b"/>
          <p:cNvSpPr>
            <a:spLocks noGrp="1"/>
          </p:cNvSpPr>
          <p:nvPr>
            <p:ph type="title" hasCustomPrompt="1"/>
          </p:nvPr>
        </p:nvSpPr>
        <p:spPr>
          <a:xfrm>
            <a:off x="3875314" y="3038253"/>
            <a:ext cx="7643586" cy="1096827"/>
          </a:xfrm>
          <a:prstGeom prst="rect">
            <a:avLst/>
          </a:prstGeom>
        </p:spPr>
        <p:txBody>
          <a:bodyPr>
            <a:normAutofit/>
          </a:bodyPr>
          <a:lstStyle>
            <a:lvl1pPr algn="r">
              <a:lnSpc>
                <a:spcPct val="100000"/>
              </a:lnSpc>
              <a:defRPr sz="3200"/>
            </a:lvl1pPr>
          </a:lstStyle>
          <a:p>
            <a:pPr lvl="0"/>
            <a:r>
              <a:rPr lang="zh-CN" altLang="en-US" dirty="0"/>
              <a:t>Click to add title</a:t>
            </a:r>
            <a:endParaRPr lang="en-US" dirty="0"/>
          </a:p>
        </p:txBody>
      </p:sp>
      <p:sp>
        <p:nvSpPr>
          <p:cNvPr id="25" name="文本占位符 24"/>
          <p:cNvSpPr>
            <a:spLocks noGrp="1"/>
          </p:cNvSpPr>
          <p:nvPr>
            <p:ph type="body" sz="quarter" idx="1" hasCustomPrompt="1"/>
          </p:nvPr>
        </p:nvSpPr>
        <p:spPr>
          <a:xfrm>
            <a:off x="3875314" y="4220594"/>
            <a:ext cx="7643586" cy="1594064"/>
          </a:xfrm>
          <a:prstGeom prst="rect">
            <a:avLst/>
          </a:prstGeom>
        </p:spPr>
        <p:txBody>
          <a:bodyPr anchor="t">
            <a:normAutofit/>
          </a:bodyPr>
          <a:lstStyle>
            <a:lvl1pPr marL="0" indent="0" algn="r">
              <a:lnSpc>
                <a:spcPct val="120000"/>
              </a:lnSpc>
              <a:buFont typeface="+mj-lt"/>
              <a:buNone/>
              <a:defRPr sz="2000" b="0">
                <a:solidFill>
                  <a:schemeClr val="tx1"/>
                </a:solidFill>
                <a:latin typeface="+mn-lt"/>
              </a:defRPr>
            </a:lvl1pPr>
          </a:lstStyle>
          <a:p>
            <a:pPr lvl="0"/>
            <a:r>
              <a:rPr lang="zh-CN" altLang="en-US" dirty="0"/>
              <a:t>Click to add text</a:t>
            </a:r>
            <a:endParaRPr lang="en-US" dirty="0"/>
          </a:p>
        </p:txBody>
      </p:sp>
      <p:sp>
        <p:nvSpPr>
          <p:cNvPr id="4" name="日期占位符 3"/>
          <p:cNvSpPr>
            <a:spLocks noGrp="1"/>
          </p:cNvSpPr>
          <p:nvPr>
            <p:ph type="dt" sz="half" idx="10"/>
          </p:nvPr>
        </p:nvSpPr>
        <p:spPr/>
        <p:txBody>
          <a:bodyPr/>
          <a:lstStyle/>
          <a:p>
            <a:fld id="{2A27A813-B2FD-42E1-9222-83B574E99074}" type="datetime1">
              <a:rPr lang="zh-CN" altLang="en-US" smtClean="0"/>
            </a:fld>
            <a:endParaRPr lang="en-US" altLang="zh-CN"/>
          </a:p>
        </p:txBody>
      </p:sp>
      <p:sp>
        <p:nvSpPr>
          <p:cNvPr id="6" name="页脚占位符 5"/>
          <p:cNvSpPr>
            <a:spLocks noGrp="1"/>
          </p:cNvSpPr>
          <p:nvPr>
            <p:ph type="ftr" sz="quarter" idx="11"/>
          </p:nvPr>
        </p:nvSpPr>
        <p:spPr/>
        <p:txBody>
          <a:bodyPr/>
          <a:lstStyle/>
          <a:p>
            <a:r>
              <a:rPr lang="en-US" altLang="zh-CN"/>
              <a:t>iSlide</a:t>
            </a:r>
            <a:endParaRPr lang="zh-CN" altLang="en-US"/>
          </a:p>
        </p:txBody>
      </p:sp>
      <p:sp>
        <p:nvSpPr>
          <p:cNvPr id="8" name="灯片编号占位符 7"/>
          <p:cNvSpPr>
            <a:spLocks noGrp="1"/>
          </p:cNvSpPr>
          <p:nvPr>
            <p:ph type="sldNum" sz="quarter" idx="12"/>
          </p:nvPr>
        </p:nvSpPr>
        <p:spPr/>
        <p:txBody>
          <a:bodyPr/>
          <a:lstStyle/>
          <a:p>
            <a:fld id="{7F65B630-C7FF-41C0-9923-C5E5E29EED81}" type="slidenum">
              <a:rPr lang="en-US" altLang="zh-CN" smtClean="0"/>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pPr lvl="0"/>
            <a:r>
              <a:rPr lang="en-US"/>
              <a:t>Click to add title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8BB1146-E542-4D4E-B8E9-6919A11DDD4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8BB1146-E542-4D4E-B8E9-6919A11DDD4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showMasterSp="0" matchingName="Closing">
  <p:cSld name="Closing">
    <p:spTree>
      <p:nvGrpSpPr>
        <p:cNvPr id="1" name=""/>
        <p:cNvGrpSpPr/>
        <p:nvPr/>
      </p:nvGrpSpPr>
      <p:grpSpPr>
        <a:xfrm>
          <a:off x="0" y="0"/>
          <a:ext cx="0" cy="0"/>
          <a:chOff x="0" y="0"/>
          <a:chExt cx="0" cy="0"/>
        </a:xfrm>
      </p:grpSpPr>
      <p:grpSp>
        <p:nvGrpSpPr>
          <p:cNvPr id="3" name="组合 2"/>
          <p:cNvGrpSpPr/>
          <p:nvPr userDrawn="1"/>
        </p:nvGrpSpPr>
        <p:grpSpPr>
          <a:xfrm>
            <a:off x="0" y="-7723"/>
            <a:ext cx="12192000" cy="6873447"/>
            <a:chOff x="0" y="-7723"/>
            <a:chExt cx="12192000" cy="6873447"/>
          </a:xfrm>
        </p:grpSpPr>
        <p:sp>
          <p:nvSpPr>
            <p:cNvPr id="6" name="矩形 5"/>
            <p:cNvSpPr/>
            <p:nvPr userDrawn="1"/>
          </p:nvSpPr>
          <p:spPr>
            <a:xfrm>
              <a:off x="0" y="-7723"/>
              <a:ext cx="12192000" cy="6873447"/>
            </a:xfrm>
            <a:prstGeom prst="rect">
              <a:avLst/>
            </a:prstGeom>
            <a:blipFill>
              <a:blip r:embed="rId2"/>
              <a:srcRect/>
              <a:stretch>
                <a:fillRect t="-7172" b="-11080"/>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lvl="0" algn="ctr"/>
              <a:endParaRPr lang="zh-CN" altLang="en-US"/>
            </a:p>
          </p:txBody>
        </p:sp>
        <p:pic>
          <p:nvPicPr>
            <p:cNvPr id="8" name="图片 7" descr="黑暗中的灯光&#10;&#10;中度可信度描述已自动生成"/>
            <p:cNvPicPr>
              <a:picLocks noChangeAspect="1"/>
            </p:cNvPicPr>
            <p:nvPr userDrawn="1"/>
          </p:nvPicPr>
          <p:blipFill>
            <a:blip r:embed="rId3">
              <a:alphaModFix amt="66000"/>
            </a:blip>
            <a:stretch>
              <a:fillRect/>
            </a:stretch>
          </p:blipFill>
          <p:spPr>
            <a:xfrm>
              <a:off x="0" y="0"/>
              <a:ext cx="12192000" cy="6858000"/>
            </a:xfrm>
            <a:prstGeom prst="rect">
              <a:avLst/>
            </a:prstGeom>
          </p:spPr>
        </p:pic>
      </p:grpSp>
      <p:sp>
        <p:nvSpPr>
          <p:cNvPr id="5" name="c576f45d-36e6-4ea4-a8de-6e013b7f1e0b"/>
          <p:cNvSpPr>
            <a:spLocks noGrp="1"/>
          </p:cNvSpPr>
          <p:nvPr>
            <p:ph type="ctrTitle" hasCustomPrompt="1"/>
          </p:nvPr>
        </p:nvSpPr>
        <p:spPr>
          <a:xfrm>
            <a:off x="660400" y="2583543"/>
            <a:ext cx="7627257" cy="2140857"/>
          </a:xfrm>
          <a:prstGeom prst="rect">
            <a:avLst/>
          </a:prstGeom>
        </p:spPr>
        <p:txBody>
          <a:bodyPr wrap="square" anchor="b">
            <a:noAutofit/>
          </a:bodyPr>
          <a:lstStyle>
            <a:lvl1pPr algn="l">
              <a:lnSpc>
                <a:spcPct val="100000"/>
              </a:lnSpc>
              <a:defRPr sz="5400">
                <a:ln w="19050">
                  <a:noFill/>
                </a:ln>
                <a:solidFill>
                  <a:schemeClr val="accent1"/>
                </a:solidFill>
              </a:defRPr>
            </a:lvl1pPr>
          </a:lstStyle>
          <a:p>
            <a:pPr lvl="0"/>
            <a:r>
              <a:rPr lang="zh-CN" altLang="en-US" dirty="0"/>
              <a:t>Click to add title</a:t>
            </a:r>
            <a:endParaRPr lang="en-US" dirty="0"/>
          </a:p>
        </p:txBody>
      </p:sp>
      <p:sp>
        <p:nvSpPr>
          <p:cNvPr id="4" name="文本占位符 3"/>
          <p:cNvSpPr>
            <a:spLocks noGrp="1"/>
          </p:cNvSpPr>
          <p:nvPr>
            <p:ph type="body" sz="quarter" idx="13" hasCustomPrompt="1"/>
          </p:nvPr>
        </p:nvSpPr>
        <p:spPr>
          <a:xfrm>
            <a:off x="660400" y="5726693"/>
            <a:ext cx="5303518" cy="276999"/>
          </a:xfrm>
          <a:prstGeom prst="rect">
            <a:avLst/>
          </a:prstGeom>
        </p:spPr>
        <p:txBody>
          <a:bodyPr wrap="square" lIns="90000">
            <a:normAutofit/>
          </a:bodyPr>
          <a:lstStyle>
            <a:lvl1pPr marL="0" indent="0" algn="l">
              <a:lnSpc>
                <a:spcPct val="100000"/>
              </a:lnSpc>
              <a:buNone/>
              <a:defRPr sz="1200"/>
            </a:lvl1pPr>
          </a:lstStyle>
          <a:p>
            <a:pPr lvl="0"/>
            <a:r>
              <a:rPr lang="zh-CN" altLang="en-US" dirty="0"/>
              <a:t>Presenter name</a:t>
            </a:r>
            <a:endParaRPr lang="en-US" dirty="0"/>
          </a:p>
        </p:txBody>
      </p:sp>
      <p:sp>
        <p:nvSpPr>
          <p:cNvPr id="7" name="文本占位符 6"/>
          <p:cNvSpPr>
            <a:spLocks noGrp="1"/>
          </p:cNvSpPr>
          <p:nvPr>
            <p:ph type="body" sz="quarter" idx="14" hasCustomPrompt="1"/>
          </p:nvPr>
        </p:nvSpPr>
        <p:spPr>
          <a:xfrm>
            <a:off x="660400" y="5449694"/>
            <a:ext cx="5303520" cy="276999"/>
          </a:xfrm>
          <a:prstGeom prst="rect">
            <a:avLst/>
          </a:prstGeom>
        </p:spPr>
        <p:txBody>
          <a:bodyPr wrap="none">
            <a:normAutofit/>
          </a:bodyPr>
          <a:lstStyle>
            <a:lvl1pPr marL="0" indent="0" algn="l">
              <a:lnSpc>
                <a:spcPct val="100000"/>
              </a:lnSpc>
              <a:buNone/>
              <a:defRPr sz="1200"/>
            </a:lvl1pPr>
          </a:lstStyle>
          <a:p>
            <a:pPr lvl="0"/>
            <a:r>
              <a:rPr lang="zh-CN" altLang="en-US" dirty="0"/>
              <a:t>www.islide.cc</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2.png"/><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6000">
              <a:schemeClr val="accent1">
                <a:lumMod val="20000"/>
                <a:lumOff val="80000"/>
                <a:alpha val="0"/>
              </a:schemeClr>
            </a:gs>
            <a:gs pos="97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pic>
        <p:nvPicPr>
          <p:cNvPr id="41" name="图片 40" descr="黑暗中的灯光&#10;&#10;中度可信度描述已自动生成"/>
          <p:cNvPicPr>
            <a:picLocks noChangeAspect="1"/>
          </p:cNvPicPr>
          <p:nvPr userDrawn="1"/>
        </p:nvPicPr>
        <p:blipFill>
          <a:blip r:embed="rId8">
            <a:alphaModFix amt="40000"/>
          </a:blip>
          <a:stretch>
            <a:fillRect/>
          </a:stretch>
        </p:blipFill>
        <p:spPr>
          <a:xfrm>
            <a:off x="0" y="0"/>
            <a:ext cx="12192000" cy="6858000"/>
          </a:xfrm>
          <a:prstGeom prst="rect">
            <a:avLst/>
          </a:prstGeom>
        </p:spPr>
      </p:pic>
      <p:sp>
        <p:nvSpPr>
          <p:cNvPr id="2" name="cb2b0384-51c5-4fde-830c-2056456291a2"/>
          <p:cNvSpPr>
            <a:spLocks noGrp="1"/>
          </p:cNvSpPr>
          <p:nvPr>
            <p:ph type="title"/>
          </p:nvPr>
        </p:nvSpPr>
        <p:spPr>
          <a:xfrm>
            <a:off x="660400" y="128587"/>
            <a:ext cx="10858500" cy="900112"/>
          </a:xfrm>
          <a:prstGeom prst="rect">
            <a:avLst/>
          </a:prstGeom>
        </p:spPr>
        <p:txBody>
          <a:bodyPr vert="horz" lIns="91440" tIns="45720" rIns="91440" bIns="45720" rtlCol="0" anchor="b">
            <a:normAutofit/>
          </a:bodyPr>
          <a:lstStyle/>
          <a:p>
            <a:pPr lvl="0"/>
            <a:r>
              <a:rPr lang="en-US"/>
              <a:t>Click to add title</a:t>
            </a:r>
            <a:endParaRPr lang="en-US"/>
          </a:p>
        </p:txBody>
      </p:sp>
      <p:sp>
        <p:nvSpPr>
          <p:cNvPr id="3" name="文本占位符 2"/>
          <p:cNvSpPr>
            <a:spLocks noGrp="1"/>
          </p:cNvSpPr>
          <p:nvPr>
            <p:ph type="body" idx="1"/>
          </p:nvPr>
        </p:nvSpPr>
        <p:spPr>
          <a:xfrm>
            <a:off x="660400" y="1130300"/>
            <a:ext cx="10858500" cy="5003800"/>
          </a:xfrm>
          <a:prstGeom prst="rect">
            <a:avLst/>
          </a:prstGeom>
        </p:spPr>
        <p:txBody>
          <a:bodyPr vert="horz" lIns="91440" tIns="45720" rIns="91440" bIns="45720" rtlCol="0">
            <a:normAutofit/>
          </a:bodyPr>
          <a:lstStyle/>
          <a:p>
            <a:pPr lvl="0"/>
            <a:r>
              <a:rPr lang="en-US"/>
              <a:t>Click to add text</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日期占位符 3"/>
          <p:cNvSpPr>
            <a:spLocks noGrp="1"/>
          </p:cNvSpPr>
          <p:nvPr>
            <p:ph type="dt" sz="half" idx="2"/>
          </p:nvPr>
        </p:nvSpPr>
        <p:spPr>
          <a:xfrm>
            <a:off x="4718050" y="6409690"/>
            <a:ext cx="2743200" cy="274320"/>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5" name="页脚占位符 4"/>
          <p:cNvSpPr>
            <a:spLocks noGrp="1"/>
          </p:cNvSpPr>
          <p:nvPr>
            <p:ph type="ftr" sz="quarter" idx="3"/>
          </p:nvPr>
        </p:nvSpPr>
        <p:spPr>
          <a:xfrm>
            <a:off x="660399" y="6409690"/>
            <a:ext cx="3657600" cy="274320"/>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灯片编号占位符 5"/>
          <p:cNvSpPr>
            <a:spLocks noGrp="1"/>
          </p:cNvSpPr>
          <p:nvPr>
            <p:ph type="sldNum" sz="quarter" idx="4"/>
          </p:nvPr>
        </p:nvSpPr>
        <p:spPr>
          <a:xfrm>
            <a:off x="7861300" y="6409690"/>
            <a:ext cx="3657600" cy="274320"/>
          </a:xfrm>
          <a:prstGeom prst="rect">
            <a:avLst/>
          </a:prstGeom>
        </p:spPr>
        <p:txBody>
          <a:bodyPr vert="horz" lIns="91440" tIns="45720" rIns="91440" bIns="45720" rtlCol="0" anchor="ctr"/>
          <a:lstStyle>
            <a:lvl1pPr algn="r">
              <a:defRPr sz="1000">
                <a:solidFill>
                  <a:schemeClr val="tx1">
                    <a:tint val="75000"/>
                  </a:schemeClr>
                </a:solidFill>
              </a:defRPr>
            </a:lvl1pPr>
          </a:lstStyle>
          <a:p>
            <a:fld id="{C8BB1146-E542-4D4E-B8E9-6919A11DDD4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100000"/>
        </a:lnSpc>
        <a:spcBef>
          <a:spcPct val="0"/>
        </a:spcBef>
        <a:buNone/>
        <a:defRPr sz="2800" b="1"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hemeOverride" Target="../theme/themeOverride1.xml"/><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6.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6.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28.jpeg"/><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9.jpe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5.png"/><Relationship Id="rId1"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11.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image" Target="../media/image14.jpe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4"/>
          <p:cNvSpPr txBox="1"/>
          <p:nvPr/>
        </p:nvSpPr>
        <p:spPr>
          <a:xfrm>
            <a:off x="687705" y="748030"/>
            <a:ext cx="8602980" cy="2807970"/>
          </a:xfrm>
          <a:prstGeom prst="rect">
            <a:avLst/>
          </a:prstGeom>
        </p:spPr>
        <p:txBody>
          <a:bodyPr vert="horz" wrap="square" lIns="91440" tIns="45720" rIns="91440" bIns="45720" rtlCol="0" anchor="b">
            <a:normAutofit fontScale="80000"/>
          </a:bodyPr>
          <a:lstStyle>
            <a:lvl1pPr algn="l" defTabSz="914400" rtl="0" eaLnBrk="1" latinLnBrk="0" hangingPunct="1">
              <a:lnSpc>
                <a:spcPct val="100000"/>
              </a:lnSpc>
              <a:spcBef>
                <a:spcPct val="0"/>
              </a:spcBef>
              <a:buNone/>
              <a:defRPr sz="4800" b="1" kern="1200">
                <a:ln w="19050">
                  <a:noFill/>
                </a:ln>
                <a:solidFill>
                  <a:schemeClr val="tx1"/>
                </a:solidFill>
                <a:latin typeface="+mj-lt"/>
                <a:ea typeface="+mj-ea"/>
                <a:cs typeface="+mj-cs"/>
              </a:defRPr>
            </a:lvl1pPr>
          </a:lstStyle>
          <a:p>
            <a:endParaRPr lang="en-US" altLang="zh-CN" sz="4890" dirty="0"/>
          </a:p>
          <a:p>
            <a:pPr fontAlgn="auto">
              <a:lnSpc>
                <a:spcPts val="5500"/>
              </a:lnSpc>
            </a:pPr>
            <a:endParaRPr lang="en-US" altLang="zh-CN" sz="4890" dirty="0"/>
          </a:p>
          <a:p>
            <a:pPr fontAlgn="auto">
              <a:lnSpc>
                <a:spcPts val="5500"/>
              </a:lnSpc>
            </a:pPr>
            <a:r>
              <a:rPr lang="en-US" altLang="zh-CN" sz="4890" dirty="0"/>
              <a:t>“</a:t>
            </a:r>
            <a:r>
              <a:rPr lang="zh-CN" altLang="en-US" sz="4890" dirty="0"/>
              <a:t>高效办成</a:t>
            </a:r>
            <a:r>
              <a:rPr lang="zh-CN" altLang="en-US" sz="4890" dirty="0">
                <a:solidFill>
                  <a:schemeClr val="tx1"/>
                </a:solidFill>
              </a:rPr>
              <a:t>一件事</a:t>
            </a:r>
            <a:r>
              <a:rPr lang="en-US" altLang="zh-CN" sz="4890" dirty="0">
                <a:solidFill>
                  <a:schemeClr val="tx1"/>
                </a:solidFill>
              </a:rPr>
              <a:t>”</a:t>
            </a:r>
            <a:r>
              <a:rPr lang="zh-CN" altLang="en-US" sz="4890" dirty="0">
                <a:solidFill>
                  <a:schemeClr val="tx1"/>
                </a:solidFill>
              </a:rPr>
              <a:t>之开餐馆、药店消防行政许可办理</a:t>
            </a:r>
            <a:endParaRPr lang="zh-CN" altLang="en-US" sz="4890" dirty="0">
              <a:solidFill>
                <a:schemeClr val="tx1"/>
              </a:solidFill>
            </a:endParaRPr>
          </a:p>
        </p:txBody>
      </p:sp>
      <p:sp>
        <p:nvSpPr>
          <p:cNvPr id="3" name="标题 4"/>
          <p:cNvSpPr txBox="1"/>
          <p:nvPr/>
        </p:nvSpPr>
        <p:spPr>
          <a:xfrm>
            <a:off x="1216804" y="1228946"/>
            <a:ext cx="4630057" cy="643064"/>
          </a:xfrm>
          <a:prstGeom prst="rect">
            <a:avLst/>
          </a:prstGeom>
        </p:spPr>
        <p:txBody>
          <a:bodyPr vert="horz" wrap="square" lIns="91440" tIns="45720" rIns="91440" bIns="45720" rtlCol="0" anchor="b">
            <a:normAutofit/>
          </a:bodyPr>
          <a:lstStyle>
            <a:lvl1pPr algn="l" defTabSz="914400" rtl="0" eaLnBrk="1" latinLnBrk="0" hangingPunct="1">
              <a:lnSpc>
                <a:spcPct val="100000"/>
              </a:lnSpc>
              <a:spcBef>
                <a:spcPct val="0"/>
              </a:spcBef>
              <a:buNone/>
              <a:defRPr sz="4800" b="1" kern="1200">
                <a:ln w="19050">
                  <a:noFill/>
                </a:ln>
                <a:solidFill>
                  <a:schemeClr val="tx1"/>
                </a:solidFill>
                <a:latin typeface="+mj-lt"/>
                <a:ea typeface="+mj-ea"/>
                <a:cs typeface="+mj-cs"/>
              </a:defRPr>
            </a:lvl1pPr>
          </a:lstStyle>
          <a:p>
            <a:r>
              <a:rPr lang="zh-CN" altLang="en-US" sz="2800" dirty="0">
                <a:solidFill>
                  <a:srgbClr val="F22F38"/>
                </a:solidFill>
              </a:rPr>
              <a:t>云南省消防救援总队</a:t>
            </a:r>
            <a:endParaRPr lang="en-US" sz="4000" dirty="0">
              <a:solidFill>
                <a:srgbClr val="F22F38"/>
              </a:solidFill>
            </a:endParaRPr>
          </a:p>
        </p:txBody>
      </p:sp>
      <p:pic>
        <p:nvPicPr>
          <p:cNvPr id="26" name="图片 25"/>
          <p:cNvPicPr>
            <a:picLocks noChangeAspect="1"/>
          </p:cNvPicPr>
          <p:nvPr/>
        </p:nvPicPr>
        <p:blipFill>
          <a:blip r:embed="rId1"/>
          <a:stretch>
            <a:fillRect/>
          </a:stretch>
        </p:blipFill>
        <p:spPr>
          <a:xfrm>
            <a:off x="687820" y="1326454"/>
            <a:ext cx="528984" cy="545219"/>
          </a:xfrm>
          <a:prstGeom prst="rect">
            <a:avLst/>
          </a:prstGeom>
        </p:spPr>
      </p:pic>
      <p:sp>
        <p:nvSpPr>
          <p:cNvPr id="27" name="Bullet"/>
          <p:cNvSpPr/>
          <p:nvPr/>
        </p:nvSpPr>
        <p:spPr>
          <a:xfrm>
            <a:off x="1967677" y="3738551"/>
            <a:ext cx="3748411" cy="603520"/>
          </a:xfrm>
          <a:prstGeom prst="roundRect">
            <a:avLst>
              <a:gd name="adj" fmla="val 50000"/>
            </a:avLst>
          </a:prstGeom>
          <a:solidFill>
            <a:srgbClr val="F22F38"/>
          </a:solidFill>
          <a:ln>
            <a:noFill/>
          </a:ln>
          <a:effectLst>
            <a:outerShdw blurRad="127000" dist="127000" algn="ctr" rotWithShape="0">
              <a:schemeClr val="accent1">
                <a:alpha val="15000"/>
              </a:schemeClr>
            </a:outerShdw>
          </a:effectLst>
        </p:spPr>
        <p:txBody>
          <a:bodyPr wrap="none" rtlCol="0" anchor="ctr">
            <a:normAutofit/>
          </a:bodyPr>
          <a:lstStyle/>
          <a:p>
            <a:pPr algn="ctr">
              <a:lnSpc>
                <a:spcPct val="110000"/>
              </a:lnSpc>
            </a:pPr>
            <a:r>
              <a:rPr lang="zh-CN" altLang="en-US" sz="2000" b="1" dirty="0">
                <a:solidFill>
                  <a:srgbClr val="FFFFFF"/>
                </a:solidFill>
              </a:rPr>
              <a:t>主题培训</a:t>
            </a:r>
            <a:endParaRPr lang="zh-CN" altLang="en-US" sz="2000" b="1" dirty="0">
              <a:solidFill>
                <a:srgbClr val="FFFFFF"/>
              </a:solidFill>
            </a:endParaRPr>
          </a:p>
        </p:txBody>
      </p:sp>
      <p:sp>
        <p:nvSpPr>
          <p:cNvPr id="28" name="文本占位符 3"/>
          <p:cNvSpPr txBox="1"/>
          <p:nvPr/>
        </p:nvSpPr>
        <p:spPr>
          <a:xfrm>
            <a:off x="1386840" y="5341620"/>
            <a:ext cx="4114800" cy="970280"/>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dirty="0"/>
              <a:t>    </a:t>
            </a:r>
            <a:r>
              <a:rPr lang="zh-CN" altLang="en-US" dirty="0">
                <a:solidFill>
                  <a:srgbClr val="FF0000"/>
                </a:solidFill>
              </a:rPr>
              <a:t>主讲人：陈 鹏      </a:t>
            </a:r>
            <a:r>
              <a:rPr lang="en-US" altLang="zh-CN" dirty="0">
                <a:solidFill>
                  <a:srgbClr val="FF0000"/>
                </a:solidFill>
              </a:rPr>
              <a:t>13996844931</a:t>
            </a:r>
            <a:endParaRPr lang="zh-CN" altLang="en-US" dirty="0">
              <a:solidFill>
                <a:srgbClr val="FF0000"/>
              </a:solidFill>
            </a:endParaRPr>
          </a:p>
          <a:p>
            <a:pPr marL="0" indent="0">
              <a:buNone/>
            </a:pPr>
            <a:r>
              <a:rPr lang="zh-CN" altLang="en-US" dirty="0">
                <a:solidFill>
                  <a:srgbClr val="FF0000"/>
                </a:solidFill>
              </a:rPr>
              <a:t>  总队法务中心副主任、公职律师</a:t>
            </a:r>
            <a:endParaRPr lang="zh-CN" altLang="en-US" dirty="0">
              <a:solidFill>
                <a:srgbClr val="FF0000"/>
              </a:solidFill>
            </a:endParaRPr>
          </a:p>
          <a:p>
            <a:pPr marL="0" indent="0">
              <a:buNone/>
            </a:pPr>
            <a:endParaRPr lang="zh-CN" altLang="en-US" dirty="0">
              <a:solidFill>
                <a:srgbClr val="FF0000"/>
              </a:solidFill>
            </a:endParaRPr>
          </a:p>
        </p:txBody>
      </p:sp>
      <p:sp>
        <p:nvSpPr>
          <p:cNvPr id="29" name="文本占位符 6"/>
          <p:cNvSpPr txBox="1"/>
          <p:nvPr/>
        </p:nvSpPr>
        <p:spPr>
          <a:xfrm>
            <a:off x="970280" y="5759450"/>
            <a:ext cx="4876165" cy="709295"/>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zh-CN" sz="2000" dirty="0"/>
          </a:p>
          <a:p>
            <a:pPr marL="0" indent="0" algn="ctr">
              <a:buNone/>
            </a:pPr>
            <a:r>
              <a:rPr lang="en-US" altLang="zh-CN" sz="2000" dirty="0"/>
              <a:t>2024</a:t>
            </a:r>
            <a:r>
              <a:rPr lang="zh-CN" altLang="en-US" sz="2000" dirty="0"/>
              <a:t>年</a:t>
            </a:r>
            <a:r>
              <a:rPr lang="en-US" altLang="zh-CN" sz="2000" dirty="0"/>
              <a:t>5</a:t>
            </a:r>
            <a:r>
              <a:rPr lang="zh-CN" altLang="en-US" sz="2000" dirty="0"/>
              <a:t>月</a:t>
            </a:r>
            <a:r>
              <a:rPr lang="en-US" altLang="zh-CN" sz="2000" dirty="0"/>
              <a:t>31</a:t>
            </a:r>
            <a:r>
              <a:rPr lang="zh-CN" altLang="en-US" sz="2000" dirty="0"/>
              <a:t>日</a:t>
            </a:r>
            <a:endParaRPr lang="zh-CN" altLang="en-US" sz="2000" dirty="0"/>
          </a:p>
        </p:txBody>
      </p:sp>
      <p:pic>
        <p:nvPicPr>
          <p:cNvPr id="32" name="图片 31"/>
          <p:cNvPicPr>
            <a:picLocks noChangeAspect="1"/>
          </p:cNvPicPr>
          <p:nvPr/>
        </p:nvPicPr>
        <p:blipFill>
          <a:blip r:embed="rId2"/>
          <a:srcRect/>
          <a:stretch>
            <a:fillRect/>
          </a:stretch>
        </p:blipFill>
        <p:spPr>
          <a:xfrm>
            <a:off x="7710805" y="3158490"/>
            <a:ext cx="4204335" cy="31534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ïṩľiḋé"/>
        <p:cNvGrpSpPr/>
        <p:nvPr/>
      </p:nvGrpSpPr>
      <p:grpSpPr>
        <a:xfrm>
          <a:off x="0" y="0"/>
          <a:ext cx="0" cy="0"/>
          <a:chOff x="0" y="0"/>
          <a:chExt cx="0" cy="0"/>
        </a:xfrm>
      </p:grpSpPr>
      <p:sp>
        <p:nvSpPr>
          <p:cNvPr id="3" name="íslïḍé"/>
          <p:cNvSpPr/>
          <p:nvPr/>
        </p:nvSpPr>
        <p:spPr bwMode="auto">
          <a:xfrm>
            <a:off x="669925" y="4457978"/>
            <a:ext cx="3819043" cy="838278"/>
          </a:xfrm>
          <a:prstGeom prst="homePlate">
            <a:avLst/>
          </a:prstGeom>
          <a:solidFill>
            <a:schemeClr val="tx2"/>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4" name="îṣḻíḍè"/>
          <p:cNvSpPr/>
          <p:nvPr/>
        </p:nvSpPr>
        <p:spPr bwMode="auto">
          <a:xfrm>
            <a:off x="4209497" y="4457978"/>
            <a:ext cx="3819043" cy="838278"/>
          </a:xfrm>
          <a:prstGeom prst="chevron">
            <a:avLst/>
          </a:prstGeom>
          <a:solidFill>
            <a:schemeClr val="accent1"/>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5" name="ïṥliḑê"/>
          <p:cNvSpPr/>
          <p:nvPr/>
        </p:nvSpPr>
        <p:spPr bwMode="auto">
          <a:xfrm>
            <a:off x="7749070" y="4457978"/>
            <a:ext cx="3819043" cy="838278"/>
          </a:xfrm>
          <a:prstGeom prst="chevron">
            <a:avLst/>
          </a:prstGeom>
          <a:solidFill>
            <a:schemeClr val="tx2"/>
          </a:solidFill>
          <a:ln w="38100">
            <a:no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solidFill>
                <a:schemeClr val="dk1"/>
              </a:solidFill>
            </a:endParaRPr>
          </a:p>
        </p:txBody>
      </p:sp>
      <p:sp>
        <p:nvSpPr>
          <p:cNvPr id="7" name="íṡ1îḓè"/>
          <p:cNvSpPr txBox="1"/>
          <p:nvPr/>
        </p:nvSpPr>
        <p:spPr bwMode="auto">
          <a:xfrm>
            <a:off x="669925" y="4496368"/>
            <a:ext cx="3387808" cy="79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a:lnSpc>
                <a:spcPct val="100000"/>
              </a:lnSpc>
              <a:spcBef>
                <a:spcPct val="0"/>
              </a:spcBef>
              <a:buFontTx/>
              <a:buNone/>
              <a:defRPr b="1">
                <a:solidFill>
                  <a:schemeClr val="accent2"/>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bg1"/>
                </a:solidFill>
              </a:rPr>
              <a:t>01.</a:t>
            </a:r>
            <a:r>
              <a:rPr lang="zh-CN" altLang="en-US" dirty="0">
                <a:solidFill>
                  <a:schemeClr val="bg1"/>
                </a:solidFill>
              </a:rPr>
              <a:t>云南市场监管网上办事大厅</a:t>
            </a:r>
            <a:endParaRPr lang="en-US" altLang="zh-CN" dirty="0">
              <a:solidFill>
                <a:schemeClr val="bg1"/>
              </a:solidFill>
            </a:endParaRPr>
          </a:p>
        </p:txBody>
      </p:sp>
      <p:sp>
        <p:nvSpPr>
          <p:cNvPr id="8" name="iŝļîdè"/>
          <p:cNvSpPr txBox="1"/>
          <p:nvPr/>
        </p:nvSpPr>
        <p:spPr bwMode="auto">
          <a:xfrm>
            <a:off x="4632150" y="4496368"/>
            <a:ext cx="3387808" cy="79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a:lnSpc>
                <a:spcPct val="100000"/>
              </a:lnSpc>
              <a:spcBef>
                <a:spcPct val="0"/>
              </a:spcBef>
              <a:buFontTx/>
              <a:buNone/>
              <a:defRPr b="1">
                <a:solidFill>
                  <a:schemeClr val="accent2"/>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bg1"/>
                </a:solidFill>
              </a:rPr>
              <a:t>02.</a:t>
            </a:r>
            <a:r>
              <a:rPr lang="zh-CN" altLang="en-US" dirty="0">
                <a:solidFill>
                  <a:schemeClr val="bg1"/>
                </a:solidFill>
              </a:rPr>
              <a:t>云南消防数据中转平台</a:t>
            </a:r>
            <a:endParaRPr lang="en-US" altLang="zh-CN" dirty="0">
              <a:solidFill>
                <a:schemeClr val="bg1"/>
              </a:solidFill>
            </a:endParaRPr>
          </a:p>
        </p:txBody>
      </p:sp>
      <p:sp>
        <p:nvSpPr>
          <p:cNvPr id="9" name="ïsľíḍe"/>
          <p:cNvSpPr txBox="1"/>
          <p:nvPr/>
        </p:nvSpPr>
        <p:spPr bwMode="auto">
          <a:xfrm>
            <a:off x="8180304" y="4496368"/>
            <a:ext cx="3387808" cy="79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a:lnSpc>
                <a:spcPct val="100000"/>
              </a:lnSpc>
              <a:spcBef>
                <a:spcPct val="0"/>
              </a:spcBef>
              <a:buFontTx/>
              <a:buNone/>
              <a:defRPr b="1">
                <a:solidFill>
                  <a:schemeClr val="accent2"/>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bg1"/>
                </a:solidFill>
              </a:rPr>
              <a:t>03.</a:t>
            </a:r>
            <a:r>
              <a:rPr lang="zh-CN" altLang="en-US" dirty="0">
                <a:solidFill>
                  <a:schemeClr val="bg1"/>
                </a:solidFill>
              </a:rPr>
              <a:t>消防监督管理系统</a:t>
            </a:r>
            <a:endParaRPr lang="en-US" altLang="zh-CN" dirty="0">
              <a:solidFill>
                <a:schemeClr val="bg1"/>
              </a:solidFill>
            </a:endParaRPr>
          </a:p>
        </p:txBody>
      </p:sp>
      <p:sp>
        <p:nvSpPr>
          <p:cNvPr id="11" name="îṧļíḍè"/>
          <p:cNvSpPr/>
          <p:nvPr/>
        </p:nvSpPr>
        <p:spPr bwMode="auto">
          <a:xfrm>
            <a:off x="669925" y="5344338"/>
            <a:ext cx="3387808" cy="166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spcBef>
                <a:spcPct val="0"/>
              </a:spcBef>
              <a:buFont typeface="Arial" panose="020B0604020202020204" pitchFamily="34" charset="0"/>
              <a:buChar char="•"/>
            </a:pPr>
            <a:r>
              <a:rPr lang="zh-CN" altLang="en-US" sz="1200" dirty="0">
                <a:latin typeface="+mn-ea"/>
              </a:rPr>
              <a:t>用户登录云南市场监管网上办事大厅</a:t>
            </a:r>
            <a:endParaRPr lang="en-US" altLang="zh-CN" sz="1200" dirty="0">
              <a:latin typeface="+mn-ea"/>
            </a:endParaRPr>
          </a:p>
          <a:p>
            <a:pPr marL="171450" indent="-171450">
              <a:lnSpc>
                <a:spcPct val="150000"/>
              </a:lnSpc>
              <a:spcBef>
                <a:spcPct val="0"/>
              </a:spcBef>
              <a:buFont typeface="Arial" panose="020B0604020202020204" pitchFamily="34" charset="0"/>
              <a:buChar char="•"/>
            </a:pPr>
            <a:r>
              <a:rPr lang="zh-CN" altLang="en-US" sz="1200" dirty="0">
                <a:latin typeface="+mn-ea"/>
              </a:rPr>
              <a:t>进入企业准营高效办成一件事专区</a:t>
            </a:r>
            <a:endParaRPr lang="en-US" altLang="zh-CN" sz="1200" dirty="0">
              <a:latin typeface="+mn-ea"/>
            </a:endParaRPr>
          </a:p>
          <a:p>
            <a:pPr marL="171450" indent="-171450">
              <a:lnSpc>
                <a:spcPct val="150000"/>
              </a:lnSpc>
              <a:spcBef>
                <a:spcPct val="0"/>
              </a:spcBef>
              <a:buFont typeface="Arial" panose="020B0604020202020204" pitchFamily="34" charset="0"/>
              <a:buChar char="•"/>
            </a:pPr>
            <a:r>
              <a:rPr lang="zh-CN" altLang="en-US" sz="1200" dirty="0">
                <a:latin typeface="+mn-ea"/>
              </a:rPr>
              <a:t>提交申请材料</a:t>
            </a:r>
            <a:endParaRPr lang="zh-CN" altLang="en-US" sz="1200" dirty="0">
              <a:latin typeface="+mn-ea"/>
            </a:endParaRPr>
          </a:p>
        </p:txBody>
      </p:sp>
      <p:sp>
        <p:nvSpPr>
          <p:cNvPr id="12" name="îSḷïdê"/>
          <p:cNvSpPr/>
          <p:nvPr/>
        </p:nvSpPr>
        <p:spPr bwMode="auto">
          <a:xfrm>
            <a:off x="4230254" y="5344338"/>
            <a:ext cx="3387808" cy="166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spcBef>
                <a:spcPct val="0"/>
              </a:spcBef>
              <a:buFont typeface="Arial" panose="020B0604020202020204" pitchFamily="34" charset="0"/>
              <a:buChar char="•"/>
            </a:pPr>
            <a:r>
              <a:rPr lang="zh-CN" altLang="en-US" sz="1200" dirty="0"/>
              <a:t>申请材料经云南消防数据中转平台处理匹配</a:t>
            </a:r>
            <a:endParaRPr lang="en-US" altLang="zh-CN" sz="1200" dirty="0"/>
          </a:p>
          <a:p>
            <a:pPr marL="171450" indent="-171450">
              <a:lnSpc>
                <a:spcPct val="150000"/>
              </a:lnSpc>
              <a:spcBef>
                <a:spcPct val="0"/>
              </a:spcBef>
              <a:buFont typeface="Arial" panose="020B0604020202020204" pitchFamily="34" charset="0"/>
              <a:buChar char="•"/>
            </a:pPr>
            <a:r>
              <a:rPr lang="zh-CN" altLang="en-US" sz="1200" dirty="0"/>
              <a:t>将双边数据推送至消防监督管理系统</a:t>
            </a:r>
            <a:endParaRPr lang="en-US" altLang="zh-CN" sz="1200" dirty="0"/>
          </a:p>
          <a:p>
            <a:pPr marL="171450" indent="-171450">
              <a:lnSpc>
                <a:spcPct val="150000"/>
              </a:lnSpc>
              <a:spcBef>
                <a:spcPct val="0"/>
              </a:spcBef>
              <a:buFont typeface="Arial" panose="020B0604020202020204" pitchFamily="34" charset="0"/>
              <a:buChar char="•"/>
            </a:pPr>
            <a:endParaRPr lang="zh-CN" altLang="en-US" sz="1200" dirty="0"/>
          </a:p>
        </p:txBody>
      </p:sp>
      <p:sp>
        <p:nvSpPr>
          <p:cNvPr id="13" name="íṣ1iďe"/>
          <p:cNvSpPr/>
          <p:nvPr/>
        </p:nvSpPr>
        <p:spPr bwMode="auto">
          <a:xfrm>
            <a:off x="7790583" y="5344338"/>
            <a:ext cx="3597120" cy="1666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spcBef>
                <a:spcPct val="0"/>
              </a:spcBef>
              <a:buFont typeface="Arial" panose="020B0604020202020204" pitchFamily="34" charset="0"/>
              <a:buChar char="•"/>
            </a:pPr>
            <a:r>
              <a:rPr lang="zh-CN" altLang="en-US" sz="1200" dirty="0"/>
              <a:t>办事人员通过消防监督管理系统审核相关材料</a:t>
            </a:r>
            <a:endParaRPr lang="en-US" altLang="zh-CN" sz="1200" dirty="0"/>
          </a:p>
          <a:p>
            <a:pPr marL="171450" indent="-171450">
              <a:lnSpc>
                <a:spcPct val="150000"/>
              </a:lnSpc>
              <a:spcBef>
                <a:spcPct val="0"/>
              </a:spcBef>
              <a:buFont typeface="Arial" panose="020B0604020202020204" pitchFamily="34" charset="0"/>
              <a:buChar char="•"/>
            </a:pPr>
            <a:r>
              <a:rPr lang="zh-CN" altLang="en-US" sz="1200" dirty="0">
                <a:cs typeface="+mn-ea"/>
                <a:sym typeface="+mn-lt"/>
              </a:rPr>
              <a:t>进行核对、登记，作出受理或不予受理决定；</a:t>
            </a:r>
            <a:endParaRPr lang="zh-CN" altLang="en-US" sz="1200" dirty="0"/>
          </a:p>
        </p:txBody>
      </p:sp>
      <p:grpSp>
        <p:nvGrpSpPr>
          <p:cNvPr id="18" name="ïšľíḓé"/>
          <p:cNvGrpSpPr/>
          <p:nvPr/>
        </p:nvGrpSpPr>
        <p:grpSpPr>
          <a:xfrm>
            <a:off x="484063" y="2288250"/>
            <a:ext cx="3759531" cy="2078780"/>
            <a:chOff x="503600" y="2132856"/>
            <a:chExt cx="5859100" cy="3239723"/>
          </a:xfrm>
        </p:grpSpPr>
        <p:grpSp>
          <p:nvGrpSpPr>
            <p:cNvPr id="19" name="îṩļiḍé"/>
            <p:cNvGrpSpPr/>
            <p:nvPr/>
          </p:nvGrpSpPr>
          <p:grpSpPr>
            <a:xfrm>
              <a:off x="503600" y="5249660"/>
              <a:ext cx="5859100" cy="122919"/>
              <a:chOff x="-1348122" y="5777968"/>
              <a:chExt cx="9361042" cy="187524"/>
            </a:xfrm>
          </p:grpSpPr>
          <p:sp>
            <p:nvSpPr>
              <p:cNvPr id="27" name="íṧḷîdé"/>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28" name="íṡ1îḓé"/>
              <p:cNvSpPr/>
              <p:nvPr/>
            </p:nvSpPr>
            <p:spPr>
              <a:xfrm>
                <a:off x="-1348122" y="5777968"/>
                <a:ext cx="9361038"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grpSp>
          <p:nvGrpSpPr>
            <p:cNvPr id="20" name="ïSḻïḍê"/>
            <p:cNvGrpSpPr/>
            <p:nvPr/>
          </p:nvGrpSpPr>
          <p:grpSpPr>
            <a:xfrm>
              <a:off x="1002671" y="2132856"/>
              <a:ext cx="4860960" cy="3080807"/>
              <a:chOff x="-375492" y="1139528"/>
              <a:chExt cx="7415785" cy="4700016"/>
            </a:xfrm>
          </p:grpSpPr>
          <p:grpSp>
            <p:nvGrpSpPr>
              <p:cNvPr id="22" name="ïS1idê"/>
              <p:cNvGrpSpPr/>
              <p:nvPr/>
            </p:nvGrpSpPr>
            <p:grpSpPr>
              <a:xfrm>
                <a:off x="-375492" y="1139528"/>
                <a:ext cx="7415785" cy="4700016"/>
                <a:chOff x="-375492" y="1139528"/>
                <a:chExt cx="7415785" cy="4700016"/>
              </a:xfrm>
            </p:grpSpPr>
            <p:sp>
              <p:nvSpPr>
                <p:cNvPr id="24" name="ï$1ïďè"/>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25" name="îṧ1iḑê"/>
                <p:cNvSpPr/>
                <p:nvPr/>
              </p:nvSpPr>
              <p:spPr>
                <a:xfrm>
                  <a:off x="-358011" y="1160080"/>
                  <a:ext cx="7380818"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sp>
              <p:nvSpPr>
                <p:cNvPr id="26" name="iṧ1îďè" hidden="1"/>
                <p:cNvSpPr/>
                <p:nvPr/>
              </p:nvSpPr>
              <p:spPr>
                <a:xfrm>
                  <a:off x="4509683"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grpSp>
          <p:sp>
            <p:nvSpPr>
              <p:cNvPr id="23" name="îšļîďe"/>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sp>
          <p:nvSpPr>
            <p:cNvPr id="21" name="ïṧľïďê"/>
            <p:cNvSpPr/>
            <p:nvPr/>
          </p:nvSpPr>
          <p:spPr>
            <a:xfrm>
              <a:off x="1166336" y="2313355"/>
              <a:ext cx="4515876" cy="2699820"/>
            </a:xfrm>
            <a:prstGeom prst="rect">
              <a:avLst/>
            </a:prstGeom>
            <a:pattFill prst="pct5">
              <a:fgClr>
                <a:srgbClr val="E4E6EA"/>
              </a:fgClr>
              <a:bgClr>
                <a:srgbClr val="ADB5BF"/>
              </a:bgClr>
            </a:pattFill>
            <a:ln w="635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grpSp>
      <p:pic>
        <p:nvPicPr>
          <p:cNvPr id="30" name="图片 29"/>
          <p:cNvPicPr>
            <a:picLocks noChangeAspect="1"/>
          </p:cNvPicPr>
          <p:nvPr/>
        </p:nvPicPr>
        <p:blipFill>
          <a:blip r:embed="rId1"/>
          <a:stretch>
            <a:fillRect/>
          </a:stretch>
        </p:blipFill>
        <p:spPr>
          <a:xfrm>
            <a:off x="8700315" y="612449"/>
            <a:ext cx="2845890" cy="455034"/>
          </a:xfrm>
          <a:prstGeom prst="rect">
            <a:avLst/>
          </a:prstGeom>
        </p:spPr>
      </p:pic>
      <p:pic>
        <p:nvPicPr>
          <p:cNvPr id="33" name="图片 32"/>
          <p:cNvPicPr>
            <a:picLocks noChangeAspect="1"/>
          </p:cNvPicPr>
          <p:nvPr/>
        </p:nvPicPr>
        <p:blipFill>
          <a:blip r:embed="rId2"/>
          <a:stretch>
            <a:fillRect/>
          </a:stretch>
        </p:blipFill>
        <p:spPr>
          <a:xfrm>
            <a:off x="922247" y="2382004"/>
            <a:ext cx="2884708" cy="1778346"/>
          </a:xfrm>
          <a:prstGeom prst="rect">
            <a:avLst/>
          </a:prstGeom>
        </p:spPr>
      </p:pic>
      <p:grpSp>
        <p:nvGrpSpPr>
          <p:cNvPr id="34" name="ïšľíḓé"/>
          <p:cNvGrpSpPr/>
          <p:nvPr/>
        </p:nvGrpSpPr>
        <p:grpSpPr>
          <a:xfrm>
            <a:off x="4037664" y="2288250"/>
            <a:ext cx="3759531" cy="2078780"/>
            <a:chOff x="503600" y="2132856"/>
            <a:chExt cx="5859100" cy="3239723"/>
          </a:xfrm>
        </p:grpSpPr>
        <p:grpSp>
          <p:nvGrpSpPr>
            <p:cNvPr id="35" name="îṩļiḍé"/>
            <p:cNvGrpSpPr/>
            <p:nvPr/>
          </p:nvGrpSpPr>
          <p:grpSpPr>
            <a:xfrm>
              <a:off x="503600" y="5249660"/>
              <a:ext cx="5859100" cy="122919"/>
              <a:chOff x="-1348122" y="5777968"/>
              <a:chExt cx="9361042" cy="187524"/>
            </a:xfrm>
          </p:grpSpPr>
          <p:sp>
            <p:nvSpPr>
              <p:cNvPr id="43" name="íṧḷîdé"/>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44" name="íṡ1îḓé"/>
              <p:cNvSpPr/>
              <p:nvPr/>
            </p:nvSpPr>
            <p:spPr>
              <a:xfrm>
                <a:off x="-1348122" y="5777968"/>
                <a:ext cx="9361038"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grpSp>
          <p:nvGrpSpPr>
            <p:cNvPr id="36" name="ïSḻïḍê"/>
            <p:cNvGrpSpPr/>
            <p:nvPr/>
          </p:nvGrpSpPr>
          <p:grpSpPr>
            <a:xfrm>
              <a:off x="1002671" y="2132856"/>
              <a:ext cx="4860960" cy="3080807"/>
              <a:chOff x="-375492" y="1139528"/>
              <a:chExt cx="7415785" cy="4700016"/>
            </a:xfrm>
          </p:grpSpPr>
          <p:grpSp>
            <p:nvGrpSpPr>
              <p:cNvPr id="38" name="ïS1idê"/>
              <p:cNvGrpSpPr/>
              <p:nvPr/>
            </p:nvGrpSpPr>
            <p:grpSpPr>
              <a:xfrm>
                <a:off x="-375492" y="1139528"/>
                <a:ext cx="7415785" cy="4700016"/>
                <a:chOff x="-375492" y="1139528"/>
                <a:chExt cx="7415785" cy="4700016"/>
              </a:xfrm>
            </p:grpSpPr>
            <p:sp>
              <p:nvSpPr>
                <p:cNvPr id="40" name="ï$1ïďè"/>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41" name="îṧ1iḑê"/>
                <p:cNvSpPr/>
                <p:nvPr/>
              </p:nvSpPr>
              <p:spPr>
                <a:xfrm>
                  <a:off x="-358011" y="1160080"/>
                  <a:ext cx="7380818"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sp>
              <p:nvSpPr>
                <p:cNvPr id="42" name="iṧ1îďè" hidden="1"/>
                <p:cNvSpPr/>
                <p:nvPr/>
              </p:nvSpPr>
              <p:spPr>
                <a:xfrm>
                  <a:off x="4509683"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grpSp>
          <p:sp>
            <p:nvSpPr>
              <p:cNvPr id="39" name="îšļîďe"/>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sp>
          <p:nvSpPr>
            <p:cNvPr id="37" name="ïṧľïďê"/>
            <p:cNvSpPr/>
            <p:nvPr/>
          </p:nvSpPr>
          <p:spPr>
            <a:xfrm>
              <a:off x="1166336" y="2313355"/>
              <a:ext cx="4515876" cy="2699821"/>
            </a:xfrm>
            <a:prstGeom prst="rect">
              <a:avLst/>
            </a:prstGeom>
            <a:pattFill prst="pct5">
              <a:fgClr>
                <a:srgbClr val="E4E6EA"/>
              </a:fgClr>
              <a:bgClr>
                <a:srgbClr val="ADB5BF"/>
              </a:bgClr>
            </a:pattFill>
            <a:ln w="635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grpSp>
      <p:grpSp>
        <p:nvGrpSpPr>
          <p:cNvPr id="45" name="ïšľíḓé"/>
          <p:cNvGrpSpPr/>
          <p:nvPr/>
        </p:nvGrpSpPr>
        <p:grpSpPr>
          <a:xfrm>
            <a:off x="7628174" y="2288250"/>
            <a:ext cx="3759531" cy="2078780"/>
            <a:chOff x="503600" y="2132856"/>
            <a:chExt cx="5859100" cy="3239723"/>
          </a:xfrm>
        </p:grpSpPr>
        <p:grpSp>
          <p:nvGrpSpPr>
            <p:cNvPr id="46" name="îṩļiḍé"/>
            <p:cNvGrpSpPr/>
            <p:nvPr/>
          </p:nvGrpSpPr>
          <p:grpSpPr>
            <a:xfrm>
              <a:off x="503600" y="5249660"/>
              <a:ext cx="5859100" cy="122919"/>
              <a:chOff x="-1348122" y="5777968"/>
              <a:chExt cx="9361042" cy="187524"/>
            </a:xfrm>
          </p:grpSpPr>
          <p:sp>
            <p:nvSpPr>
              <p:cNvPr id="54" name="íṧḷîdé"/>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55" name="íṡ1îḓé"/>
              <p:cNvSpPr/>
              <p:nvPr/>
            </p:nvSpPr>
            <p:spPr>
              <a:xfrm>
                <a:off x="-1348122" y="5777968"/>
                <a:ext cx="9361038"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grpSp>
          <p:nvGrpSpPr>
            <p:cNvPr id="47" name="ïSḻïḍê"/>
            <p:cNvGrpSpPr/>
            <p:nvPr/>
          </p:nvGrpSpPr>
          <p:grpSpPr>
            <a:xfrm>
              <a:off x="1002671" y="2132856"/>
              <a:ext cx="4860960" cy="3080807"/>
              <a:chOff x="-375492" y="1139528"/>
              <a:chExt cx="7415785" cy="4700016"/>
            </a:xfrm>
          </p:grpSpPr>
          <p:grpSp>
            <p:nvGrpSpPr>
              <p:cNvPr id="49" name="ïS1idê"/>
              <p:cNvGrpSpPr/>
              <p:nvPr/>
            </p:nvGrpSpPr>
            <p:grpSpPr>
              <a:xfrm>
                <a:off x="-375492" y="1139528"/>
                <a:ext cx="7415785" cy="4700016"/>
                <a:chOff x="-375492" y="1139528"/>
                <a:chExt cx="7415785" cy="4700016"/>
              </a:xfrm>
            </p:grpSpPr>
            <p:sp>
              <p:nvSpPr>
                <p:cNvPr id="51" name="ï$1ïďè"/>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52" name="îṧ1iḑê"/>
                <p:cNvSpPr/>
                <p:nvPr/>
              </p:nvSpPr>
              <p:spPr>
                <a:xfrm>
                  <a:off x="-358011" y="1160080"/>
                  <a:ext cx="7380818"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sp>
              <p:nvSpPr>
                <p:cNvPr id="53" name="iṧ1îďè" hidden="1"/>
                <p:cNvSpPr/>
                <p:nvPr/>
              </p:nvSpPr>
              <p:spPr>
                <a:xfrm>
                  <a:off x="4509683"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grpSp>
          <p:sp>
            <p:nvSpPr>
              <p:cNvPr id="50" name="îšļîďe"/>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sp>
          <p:nvSpPr>
            <p:cNvPr id="48" name="ïṧľïďê"/>
            <p:cNvSpPr/>
            <p:nvPr/>
          </p:nvSpPr>
          <p:spPr>
            <a:xfrm>
              <a:off x="1166336" y="2313355"/>
              <a:ext cx="4515876" cy="2699820"/>
            </a:xfrm>
            <a:prstGeom prst="rect">
              <a:avLst/>
            </a:prstGeom>
            <a:pattFill prst="pct5">
              <a:fgClr>
                <a:srgbClr val="E4E6EA"/>
              </a:fgClr>
              <a:bgClr>
                <a:srgbClr val="ADB5BF"/>
              </a:bgClr>
            </a:pattFill>
            <a:ln w="635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grpSp>
      <p:pic>
        <p:nvPicPr>
          <p:cNvPr id="57" name="图片 56"/>
          <p:cNvPicPr>
            <a:picLocks noChangeAspect="1"/>
          </p:cNvPicPr>
          <p:nvPr/>
        </p:nvPicPr>
        <p:blipFill>
          <a:blip r:embed="rId3"/>
          <a:stretch>
            <a:fillRect/>
          </a:stretch>
        </p:blipFill>
        <p:spPr>
          <a:xfrm>
            <a:off x="4428377" y="2391450"/>
            <a:ext cx="2965556" cy="1779334"/>
          </a:xfrm>
          <a:prstGeom prst="rect">
            <a:avLst/>
          </a:prstGeom>
        </p:spPr>
      </p:pic>
      <p:pic>
        <p:nvPicPr>
          <p:cNvPr id="59" name="图片 58"/>
          <p:cNvPicPr>
            <a:picLocks noChangeAspect="1"/>
          </p:cNvPicPr>
          <p:nvPr/>
        </p:nvPicPr>
        <p:blipFill>
          <a:blip r:embed="rId4"/>
          <a:stretch>
            <a:fillRect/>
          </a:stretch>
        </p:blipFill>
        <p:spPr>
          <a:xfrm>
            <a:off x="8029483" y="2382005"/>
            <a:ext cx="2969059" cy="1781435"/>
          </a:xfrm>
          <a:prstGeom prst="rect">
            <a:avLst/>
          </a:prstGeom>
        </p:spPr>
      </p:pic>
      <p:sp>
        <p:nvSpPr>
          <p:cNvPr id="61" name="íš1íḑê"/>
          <p:cNvSpPr txBox="1"/>
          <p:nvPr/>
        </p:nvSpPr>
        <p:spPr>
          <a:xfrm>
            <a:off x="476158" y="1291151"/>
            <a:ext cx="8439242" cy="460375"/>
          </a:xfrm>
          <a:prstGeom prst="rect">
            <a:avLst/>
          </a:prstGeom>
          <a:noFill/>
          <a:ln>
            <a:noFill/>
          </a:ln>
        </p:spPr>
        <p:txBody>
          <a:bodyPr wrap="square" lIns="91440" tIns="45720" rIns="91440" bIns="45720" anchor="ctr" anchorCtr="0">
            <a:spAutoFit/>
          </a:bodyPr>
          <a:lstStyle/>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a:t>
            </a:r>
            <a:r>
              <a:rPr lang="zh-CN" altLang="en-US" sz="2400" b="1" dirty="0">
                <a:solidFill>
                  <a:schemeClr val="accent1"/>
                </a:solidFill>
              </a:rPr>
              <a:t>高效办成一件事</a:t>
            </a:r>
            <a:r>
              <a:rPr kumimoji="0" lang="zh-CN" altLang="en-US" sz="2400" b="1" i="0" u="none" strike="noStrike" kern="1200" cap="none" spc="0" normalizeH="0" baseline="0" noProof="0" dirty="0">
                <a:ln>
                  <a:noFill/>
                </a:ln>
                <a:solidFill>
                  <a:schemeClr val="accent1"/>
                </a:solidFill>
                <a:effectLst/>
                <a:uLnTx/>
                <a:uFillTx/>
              </a:rPr>
              <a:t>” </a:t>
            </a:r>
            <a:r>
              <a:rPr kumimoji="0" lang="zh-CN" altLang="en-US" sz="2400" b="1" i="0" u="none" strike="noStrike" kern="1200" cap="none" spc="0" normalizeH="0" baseline="0" noProof="0" dirty="0">
                <a:ln>
                  <a:noFill/>
                </a:ln>
                <a:effectLst/>
                <a:uLnTx/>
                <a:uFillTx/>
              </a:rPr>
              <a:t>消防</a:t>
            </a:r>
            <a:r>
              <a:rPr lang="zh-CN" altLang="en-US" sz="2400" b="1" dirty="0"/>
              <a:t>线上</a:t>
            </a:r>
            <a:r>
              <a:rPr kumimoji="0" lang="zh-CN" altLang="en-US" sz="2400" b="1" i="0" u="none" strike="noStrike" kern="1200" cap="none" spc="0" normalizeH="0" baseline="0" noProof="0" dirty="0">
                <a:ln>
                  <a:noFill/>
                </a:ln>
                <a:effectLst/>
                <a:uLnTx/>
                <a:uFillTx/>
              </a:rPr>
              <a:t>办理流程总体</a:t>
            </a:r>
            <a:r>
              <a:rPr lang="zh-CN" altLang="en-US" sz="2400" b="1" dirty="0"/>
              <a:t>示意图</a:t>
            </a:r>
            <a:endParaRPr kumimoji="0" lang="en-US" altLang="zh-CN" sz="2400" b="1" i="0" u="none" strike="noStrike" kern="1200" cap="none" spc="0" normalizeH="0" baseline="0" noProof="0" dirty="0">
              <a:ln>
                <a:noFill/>
              </a:ln>
              <a:effectLst/>
              <a:uLnTx/>
              <a:uFillTx/>
            </a:endParaRPr>
          </a:p>
        </p:txBody>
      </p:sp>
      <p:sp>
        <p:nvSpPr>
          <p:cNvPr id="2" name="文本框 1"/>
          <p:cNvSpPr txBox="1"/>
          <p:nvPr/>
        </p:nvSpPr>
        <p:spPr>
          <a:xfrm>
            <a:off x="669290" y="497840"/>
            <a:ext cx="8031480" cy="521970"/>
          </a:xfrm>
          <a:prstGeom prst="rect">
            <a:avLst/>
          </a:prstGeom>
          <a:noFill/>
        </p:spPr>
        <p:txBody>
          <a:bodyPr wrap="square" rtlCol="0" anchor="t">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ïṩľiḋé"/>
        <p:cNvGrpSpPr/>
        <p:nvPr/>
      </p:nvGrpSpPr>
      <p:grpSpPr>
        <a:xfrm>
          <a:off x="0" y="0"/>
          <a:ext cx="0" cy="0"/>
          <a:chOff x="0" y="0"/>
          <a:chExt cx="0" cy="0"/>
        </a:xfrm>
      </p:grpSpPr>
      <p:sp>
        <p:nvSpPr>
          <p:cNvPr id="11" name="îṧļíḍè"/>
          <p:cNvSpPr/>
          <p:nvPr/>
        </p:nvSpPr>
        <p:spPr bwMode="auto">
          <a:xfrm>
            <a:off x="1096528" y="5635502"/>
            <a:ext cx="5953123" cy="225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en-US" altLang="zh-CN" sz="1400" b="1" dirty="0">
                <a:solidFill>
                  <a:srgbClr val="C00000"/>
                </a:solidFill>
                <a:cs typeface="+mn-ea"/>
                <a:sym typeface="+mn-lt"/>
              </a:rPr>
              <a:t>1. </a:t>
            </a:r>
            <a:r>
              <a:rPr lang="zh-CN" altLang="en-US" sz="1400" b="1" dirty="0">
                <a:solidFill>
                  <a:srgbClr val="C00000"/>
                </a:solidFill>
                <a:cs typeface="+mn-ea"/>
                <a:sym typeface="+mn-lt"/>
              </a:rPr>
              <a:t>不受理</a:t>
            </a:r>
            <a:r>
              <a:rPr lang="zh-CN" altLang="en-US" sz="1400" dirty="0">
                <a:solidFill>
                  <a:srgbClr val="C00000"/>
                </a:solidFill>
                <a:cs typeface="+mn-ea"/>
                <a:sym typeface="+mn-lt"/>
              </a:rPr>
              <a:t>：</a:t>
            </a:r>
            <a:r>
              <a:rPr lang="zh-CN" altLang="en-US" sz="1400" dirty="0">
                <a:cs typeface="+mn-ea"/>
                <a:sym typeface="+mn-lt"/>
              </a:rPr>
              <a:t>将不受理结果推送至云南市场监管网上办事大厅</a:t>
            </a:r>
            <a:endParaRPr lang="en-US" altLang="zh-CN" sz="1400" dirty="0">
              <a:cs typeface="+mn-ea"/>
              <a:sym typeface="+mn-lt"/>
            </a:endParaRPr>
          </a:p>
          <a:p>
            <a:pPr>
              <a:lnSpc>
                <a:spcPct val="120000"/>
              </a:lnSpc>
            </a:pPr>
            <a:r>
              <a:rPr lang="en-US" altLang="zh-CN" sz="1400" b="1" dirty="0">
                <a:solidFill>
                  <a:srgbClr val="0070C0"/>
                </a:solidFill>
                <a:cs typeface="+mn-ea"/>
                <a:sym typeface="+mn-lt"/>
              </a:rPr>
              <a:t>2. </a:t>
            </a:r>
            <a:r>
              <a:rPr lang="zh-CN" altLang="en-US" sz="1400" b="1" dirty="0">
                <a:solidFill>
                  <a:srgbClr val="0070C0"/>
                </a:solidFill>
                <a:cs typeface="+mn-ea"/>
                <a:sym typeface="+mn-lt"/>
              </a:rPr>
              <a:t>受理：</a:t>
            </a:r>
            <a:r>
              <a:rPr lang="zh-CN" altLang="en-US" sz="1400" dirty="0">
                <a:cs typeface="+mn-ea"/>
                <a:sym typeface="+mn-lt"/>
              </a:rPr>
              <a:t>消防救援部门对申报单位和材料进行审查、现场核查</a:t>
            </a:r>
            <a:r>
              <a:rPr lang="en-US" altLang="zh-CN" sz="1400" dirty="0">
                <a:cs typeface="+mn-ea"/>
                <a:sym typeface="+mn-lt"/>
              </a:rPr>
              <a:t>.</a:t>
            </a:r>
            <a:endParaRPr lang="en-US" altLang="zh-CN" sz="1400" dirty="0">
              <a:cs typeface="+mn-ea"/>
              <a:sym typeface="+mn-lt"/>
            </a:endParaRPr>
          </a:p>
          <a:p>
            <a:pPr>
              <a:lnSpc>
                <a:spcPct val="120000"/>
              </a:lnSpc>
            </a:pPr>
            <a:r>
              <a:rPr lang="zh-CN" altLang="en-US" sz="1400" b="1" dirty="0">
                <a:cs typeface="+mn-ea"/>
              </a:rPr>
              <a:t>审查后，下达合格或不合格监督检查意见书。</a:t>
            </a:r>
            <a:endParaRPr lang="zh-CN" altLang="en-US" sz="1400" b="1" dirty="0">
              <a:cs typeface="+mn-ea"/>
              <a:sym typeface="+mn-lt"/>
            </a:endParaRPr>
          </a:p>
          <a:p>
            <a:pPr>
              <a:lnSpc>
                <a:spcPct val="120000"/>
              </a:lnSpc>
            </a:pPr>
            <a:endParaRPr lang="en-US" altLang="zh-CN" sz="1400" dirty="0">
              <a:cs typeface="+mn-ea"/>
              <a:sym typeface="+mn-lt"/>
            </a:endParaRPr>
          </a:p>
          <a:p>
            <a:pPr>
              <a:lnSpc>
                <a:spcPct val="120000"/>
              </a:lnSpc>
            </a:pPr>
            <a:endParaRPr lang="zh-CN" altLang="en-US" sz="1400" dirty="0">
              <a:cs typeface="+mn-ea"/>
              <a:sym typeface="+mn-lt"/>
            </a:endParaRPr>
          </a:p>
        </p:txBody>
      </p:sp>
      <p:pic>
        <p:nvPicPr>
          <p:cNvPr id="30" name="图片 29"/>
          <p:cNvPicPr>
            <a:picLocks noChangeAspect="1"/>
          </p:cNvPicPr>
          <p:nvPr/>
        </p:nvPicPr>
        <p:blipFill>
          <a:blip r:embed="rId1"/>
          <a:stretch>
            <a:fillRect/>
          </a:stretch>
        </p:blipFill>
        <p:spPr>
          <a:xfrm>
            <a:off x="8700315" y="612449"/>
            <a:ext cx="2845890" cy="455034"/>
          </a:xfrm>
          <a:prstGeom prst="rect">
            <a:avLst/>
          </a:prstGeom>
        </p:spPr>
      </p:pic>
      <p:grpSp>
        <p:nvGrpSpPr>
          <p:cNvPr id="2" name="ïšľíḓé"/>
          <p:cNvGrpSpPr/>
          <p:nvPr/>
        </p:nvGrpSpPr>
        <p:grpSpPr>
          <a:xfrm>
            <a:off x="669925" y="2389610"/>
            <a:ext cx="5008324" cy="2625530"/>
            <a:chOff x="503600" y="2132856"/>
            <a:chExt cx="5859100" cy="3239723"/>
          </a:xfrm>
        </p:grpSpPr>
        <p:grpSp>
          <p:nvGrpSpPr>
            <p:cNvPr id="6" name="îṩļiḍé"/>
            <p:cNvGrpSpPr/>
            <p:nvPr/>
          </p:nvGrpSpPr>
          <p:grpSpPr>
            <a:xfrm>
              <a:off x="503600" y="5249660"/>
              <a:ext cx="5859100" cy="122919"/>
              <a:chOff x="-1348122" y="5777968"/>
              <a:chExt cx="9361042" cy="187524"/>
            </a:xfrm>
          </p:grpSpPr>
          <p:sp>
            <p:nvSpPr>
              <p:cNvPr id="62" name="íṧḷîdé"/>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63" name="íṡ1îḓé"/>
              <p:cNvSpPr/>
              <p:nvPr/>
            </p:nvSpPr>
            <p:spPr>
              <a:xfrm>
                <a:off x="-1348122" y="5777968"/>
                <a:ext cx="9361038"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grpSp>
          <p:nvGrpSpPr>
            <p:cNvPr id="10" name="ïSḻïḍê"/>
            <p:cNvGrpSpPr/>
            <p:nvPr/>
          </p:nvGrpSpPr>
          <p:grpSpPr>
            <a:xfrm>
              <a:off x="1002671" y="2132856"/>
              <a:ext cx="4860960" cy="3080807"/>
              <a:chOff x="-375492" y="1139528"/>
              <a:chExt cx="7415785" cy="4700016"/>
            </a:xfrm>
          </p:grpSpPr>
          <p:grpSp>
            <p:nvGrpSpPr>
              <p:cNvPr id="29" name="ïS1idê"/>
              <p:cNvGrpSpPr/>
              <p:nvPr/>
            </p:nvGrpSpPr>
            <p:grpSpPr>
              <a:xfrm>
                <a:off x="-375492" y="1139528"/>
                <a:ext cx="7415785" cy="4700016"/>
                <a:chOff x="-375492" y="1139528"/>
                <a:chExt cx="7415785" cy="4700016"/>
              </a:xfrm>
            </p:grpSpPr>
            <p:sp>
              <p:nvSpPr>
                <p:cNvPr id="56" name="ï$1ïďè"/>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sp>
              <p:nvSpPr>
                <p:cNvPr id="58" name="îṧ1iḑê"/>
                <p:cNvSpPr/>
                <p:nvPr/>
              </p:nvSpPr>
              <p:spPr>
                <a:xfrm>
                  <a:off x="-358011" y="1160080"/>
                  <a:ext cx="7380818"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sp>
              <p:nvSpPr>
                <p:cNvPr id="60" name="iṧ1îďè" hidden="1"/>
                <p:cNvSpPr/>
                <p:nvPr/>
              </p:nvSpPr>
              <p:spPr>
                <a:xfrm>
                  <a:off x="4509683"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dirty="0"/>
                </a:p>
              </p:txBody>
            </p:sp>
          </p:grpSp>
          <p:sp>
            <p:nvSpPr>
              <p:cNvPr id="32" name="îšļîďe"/>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90"/>
              </a:p>
            </p:txBody>
          </p:sp>
        </p:grpSp>
        <p:sp>
          <p:nvSpPr>
            <p:cNvPr id="14" name="ïṧľïďê"/>
            <p:cNvSpPr/>
            <p:nvPr/>
          </p:nvSpPr>
          <p:spPr>
            <a:xfrm>
              <a:off x="1166336" y="2313355"/>
              <a:ext cx="4515876" cy="2699820"/>
            </a:xfrm>
            <a:prstGeom prst="rect">
              <a:avLst/>
            </a:prstGeom>
            <a:pattFill prst="pct5">
              <a:fgClr>
                <a:srgbClr val="E4E6EA"/>
              </a:fgClr>
              <a:bgClr>
                <a:srgbClr val="ADB5BF"/>
              </a:bgClr>
            </a:pattFill>
            <a:ln w="635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grpSp>
      <p:grpSp>
        <p:nvGrpSpPr>
          <p:cNvPr id="68" name="组合 67"/>
          <p:cNvGrpSpPr/>
          <p:nvPr/>
        </p:nvGrpSpPr>
        <p:grpSpPr>
          <a:xfrm>
            <a:off x="5261172" y="1742646"/>
            <a:ext cx="4730063" cy="3094298"/>
            <a:chOff x="5251646" y="1752171"/>
            <a:chExt cx="5470742" cy="3652645"/>
          </a:xfrm>
        </p:grpSpPr>
        <p:sp>
          <p:nvSpPr>
            <p:cNvPr id="64" name="ï$1ïde"/>
            <p:cNvSpPr/>
            <p:nvPr/>
          </p:nvSpPr>
          <p:spPr>
            <a:xfrm>
              <a:off x="6783970" y="1752171"/>
              <a:ext cx="3938418" cy="2722880"/>
            </a:xfrm>
            <a:prstGeom prst="rect">
              <a:avLst/>
            </a:prstGeom>
            <a:pattFill prst="pct5">
              <a:fgClr>
                <a:srgbClr val="E4E6EA"/>
              </a:fgClr>
              <a:bgClr>
                <a:srgbClr val="ADB5BF"/>
              </a:bgClr>
            </a:patt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65" name="íŝḷîďe"/>
            <p:cNvSpPr/>
            <p:nvPr/>
          </p:nvSpPr>
          <p:spPr>
            <a:xfrm rot="16200000" flipH="1">
              <a:off x="4185324" y="2848972"/>
              <a:ext cx="3622166" cy="1489522"/>
            </a:xfrm>
            <a:custGeom>
              <a:avLst/>
              <a:gdLst>
                <a:gd name="connsiteX0" fmla="*/ 0 w 3622166"/>
                <a:gd name="connsiteY0" fmla="*/ 1548784 h 1548784"/>
                <a:gd name="connsiteX1" fmla="*/ 910437 w 3622166"/>
                <a:gd name="connsiteY1" fmla="*/ 0 h 1548784"/>
                <a:gd name="connsiteX2" fmla="*/ 3622166 w 3622166"/>
                <a:gd name="connsiteY2" fmla="*/ 0 h 1548784"/>
                <a:gd name="connsiteX3" fmla="*/ 2711729 w 3622166"/>
                <a:gd name="connsiteY3" fmla="*/ 1548784 h 1548784"/>
                <a:gd name="connsiteX4" fmla="*/ 0 w 3622166"/>
                <a:gd name="connsiteY4" fmla="*/ 1548784 h 1548784"/>
                <a:gd name="connsiteX0-1" fmla="*/ 0 w 3622166"/>
                <a:gd name="connsiteY0-2" fmla="*/ 1548784 h 1548784"/>
                <a:gd name="connsiteX1-3" fmla="*/ 811377 w 3622166"/>
                <a:gd name="connsiteY1-4" fmla="*/ 7620 h 1548784"/>
                <a:gd name="connsiteX2-5" fmla="*/ 3622166 w 3622166"/>
                <a:gd name="connsiteY2-6" fmla="*/ 0 h 1548784"/>
                <a:gd name="connsiteX3-7" fmla="*/ 2711729 w 3622166"/>
                <a:gd name="connsiteY3-8" fmla="*/ 1548784 h 1548784"/>
                <a:gd name="connsiteX4-9" fmla="*/ 0 w 3622166"/>
                <a:gd name="connsiteY4-10" fmla="*/ 1548784 h 1548784"/>
                <a:gd name="connsiteX0-11" fmla="*/ 0 w 3622166"/>
                <a:gd name="connsiteY0-12" fmla="*/ 1553874 h 1553874"/>
                <a:gd name="connsiteX1-13" fmla="*/ 762611 w 3622166"/>
                <a:gd name="connsiteY1-14" fmla="*/ 0 h 1553874"/>
                <a:gd name="connsiteX2-15" fmla="*/ 3622166 w 3622166"/>
                <a:gd name="connsiteY2-16" fmla="*/ 5090 h 1553874"/>
                <a:gd name="connsiteX3-17" fmla="*/ 2711729 w 3622166"/>
                <a:gd name="connsiteY3-18" fmla="*/ 1553874 h 1553874"/>
                <a:gd name="connsiteX4-19" fmla="*/ 0 w 3622166"/>
                <a:gd name="connsiteY4-20" fmla="*/ 1553874 h 155387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622166" h="1553874">
                  <a:moveTo>
                    <a:pt x="0" y="1553874"/>
                  </a:moveTo>
                  <a:lnTo>
                    <a:pt x="762611" y="0"/>
                  </a:lnTo>
                  <a:lnTo>
                    <a:pt x="3622166" y="5090"/>
                  </a:lnTo>
                  <a:lnTo>
                    <a:pt x="2711729" y="1553874"/>
                  </a:lnTo>
                  <a:lnTo>
                    <a:pt x="0" y="1553874"/>
                  </a:lnTo>
                  <a:close/>
                </a:path>
              </a:pathLst>
            </a:custGeom>
            <a:solidFill>
              <a:schemeClr val="tx1">
                <a:lumMod val="20000"/>
                <a:lumOff val="80000"/>
                <a:alpha val="71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sp>
          <p:nvSpPr>
            <p:cNvPr id="67" name="íšḻîḍe"/>
            <p:cNvSpPr txBox="1"/>
            <p:nvPr/>
          </p:nvSpPr>
          <p:spPr>
            <a:xfrm>
              <a:off x="6783970" y="4056428"/>
              <a:ext cx="3938418" cy="418622"/>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anchor="ctr" anchorCtr="0" forceAA="0" compatLnSpc="1">
              <a:normAutofit lnSpcReduction="10000"/>
            </a:bodyPr>
            <a:lstStyle/>
            <a:p>
              <a:pPr algn="ctr"/>
              <a:r>
                <a:rPr lang="en-US" altLang="zh-CN" dirty="0"/>
                <a:t>Text here</a:t>
              </a:r>
              <a:endParaRPr lang="zh-CN" altLang="en-US" dirty="0"/>
            </a:p>
          </p:txBody>
        </p:sp>
      </p:grpSp>
      <p:pic>
        <p:nvPicPr>
          <p:cNvPr id="69" name="图片 68"/>
          <p:cNvPicPr>
            <a:picLocks noChangeAspect="1"/>
          </p:cNvPicPr>
          <p:nvPr/>
        </p:nvPicPr>
        <p:blipFill>
          <a:blip r:embed="rId2"/>
          <a:stretch>
            <a:fillRect/>
          </a:stretch>
        </p:blipFill>
        <p:spPr>
          <a:xfrm>
            <a:off x="1227240" y="2497790"/>
            <a:ext cx="3881984" cy="2265563"/>
          </a:xfrm>
          <a:prstGeom prst="rect">
            <a:avLst/>
          </a:prstGeom>
        </p:spPr>
      </p:pic>
      <p:sp>
        <p:nvSpPr>
          <p:cNvPr id="70" name="ïsľíḍe"/>
          <p:cNvSpPr txBox="1"/>
          <p:nvPr/>
        </p:nvSpPr>
        <p:spPr bwMode="auto">
          <a:xfrm>
            <a:off x="1096528" y="4995710"/>
            <a:ext cx="3387808" cy="79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a:lnSpc>
                <a:spcPct val="100000"/>
              </a:lnSpc>
              <a:spcBef>
                <a:spcPct val="0"/>
              </a:spcBef>
              <a:buFontTx/>
              <a:buNone/>
              <a:defRPr b="1">
                <a:solidFill>
                  <a:schemeClr val="accent2"/>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bg2">
                    <a:lumMod val="10000"/>
                  </a:schemeClr>
                </a:solidFill>
              </a:rPr>
              <a:t>04.</a:t>
            </a:r>
            <a:r>
              <a:rPr lang="zh-CN" altLang="en-US" dirty="0">
                <a:solidFill>
                  <a:schemeClr val="bg2">
                    <a:lumMod val="10000"/>
                  </a:schemeClr>
                </a:solidFill>
              </a:rPr>
              <a:t>消防监督管理系统</a:t>
            </a:r>
            <a:r>
              <a:rPr lang="en-US" altLang="zh-CN" dirty="0">
                <a:solidFill>
                  <a:schemeClr val="bg2">
                    <a:lumMod val="10000"/>
                  </a:schemeClr>
                </a:solidFill>
              </a:rPr>
              <a:t>(</a:t>
            </a:r>
            <a:r>
              <a:rPr lang="zh-CN" altLang="en-US" dirty="0">
                <a:solidFill>
                  <a:schemeClr val="bg2">
                    <a:lumMod val="10000"/>
                  </a:schemeClr>
                </a:solidFill>
              </a:rPr>
              <a:t>处理完成</a:t>
            </a:r>
            <a:r>
              <a:rPr lang="en-US" altLang="zh-CN" dirty="0">
                <a:solidFill>
                  <a:schemeClr val="bg2">
                    <a:lumMod val="10000"/>
                  </a:schemeClr>
                </a:solidFill>
              </a:rPr>
              <a:t>)</a:t>
            </a:r>
            <a:endParaRPr lang="en-US" altLang="zh-CN" dirty="0">
              <a:solidFill>
                <a:schemeClr val="bg2">
                  <a:lumMod val="10000"/>
                </a:schemeClr>
              </a:solidFill>
            </a:endParaRPr>
          </a:p>
        </p:txBody>
      </p:sp>
      <p:sp>
        <p:nvSpPr>
          <p:cNvPr id="71" name="ïsľíḍe"/>
          <p:cNvSpPr txBox="1"/>
          <p:nvPr/>
        </p:nvSpPr>
        <p:spPr bwMode="auto">
          <a:xfrm>
            <a:off x="6465062" y="4044251"/>
            <a:ext cx="3387808" cy="79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ctr">
            <a:normAutofit/>
          </a:bodyPr>
          <a:lstStyle>
            <a:defPPr>
              <a:defRPr lang="zh-CN"/>
            </a:defPPr>
            <a:lvl1pPr>
              <a:lnSpc>
                <a:spcPct val="100000"/>
              </a:lnSpc>
              <a:spcBef>
                <a:spcPct val="0"/>
              </a:spcBef>
              <a:buFontTx/>
              <a:buNone/>
              <a:defRPr b="1">
                <a:solidFill>
                  <a:schemeClr val="accent2"/>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bg2">
                    <a:lumMod val="10000"/>
                  </a:schemeClr>
                </a:solidFill>
              </a:rPr>
              <a:t>05.</a:t>
            </a:r>
            <a:r>
              <a:rPr lang="zh-CN" altLang="en-US" dirty="0">
                <a:solidFill>
                  <a:schemeClr val="bg2">
                    <a:lumMod val="10000"/>
                  </a:schemeClr>
                </a:solidFill>
              </a:rPr>
              <a:t> 云南市场监督网上办事大厅（办事结果）</a:t>
            </a:r>
            <a:endParaRPr lang="en-US" altLang="zh-CN" dirty="0">
              <a:solidFill>
                <a:schemeClr val="bg2">
                  <a:lumMod val="10000"/>
                </a:schemeClr>
              </a:solidFill>
            </a:endParaRPr>
          </a:p>
        </p:txBody>
      </p:sp>
      <p:pic>
        <p:nvPicPr>
          <p:cNvPr id="72" name="图片 71"/>
          <p:cNvPicPr>
            <a:picLocks noChangeAspect="1"/>
          </p:cNvPicPr>
          <p:nvPr/>
        </p:nvPicPr>
        <p:blipFill>
          <a:blip r:embed="rId3"/>
          <a:stretch>
            <a:fillRect/>
          </a:stretch>
        </p:blipFill>
        <p:spPr>
          <a:xfrm>
            <a:off x="6549028" y="1739891"/>
            <a:ext cx="3737971" cy="2304360"/>
          </a:xfrm>
          <a:prstGeom prst="rect">
            <a:avLst/>
          </a:prstGeom>
        </p:spPr>
      </p:pic>
      <p:sp>
        <p:nvSpPr>
          <p:cNvPr id="73" name="îṧļíḍè"/>
          <p:cNvSpPr/>
          <p:nvPr/>
        </p:nvSpPr>
        <p:spPr bwMode="auto">
          <a:xfrm>
            <a:off x="6866783" y="4596752"/>
            <a:ext cx="5953123" cy="225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1400" dirty="0">
                <a:cs typeface="+mn-ea"/>
                <a:sym typeface="+mn-lt"/>
              </a:rPr>
              <a:t>申请人在云南市场监督网上办事大厅接收办事结果</a:t>
            </a:r>
            <a:endParaRPr lang="zh-CN" altLang="en-US" sz="1400" dirty="0">
              <a:cs typeface="+mn-ea"/>
              <a:sym typeface="+mn-lt"/>
            </a:endParaRPr>
          </a:p>
        </p:txBody>
      </p:sp>
      <p:sp>
        <p:nvSpPr>
          <p:cNvPr id="3" name="文本框 2"/>
          <p:cNvSpPr txBox="1"/>
          <p:nvPr/>
        </p:nvSpPr>
        <p:spPr>
          <a:xfrm>
            <a:off x="669290" y="497840"/>
            <a:ext cx="8031480" cy="521970"/>
          </a:xfrm>
          <a:prstGeom prst="rect">
            <a:avLst/>
          </a:prstGeom>
          <a:noFill/>
        </p:spPr>
        <p:txBody>
          <a:bodyPr wrap="square" rtlCol="0" anchor="t">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a:p>
        </p:txBody>
      </p:sp>
      <p:sp>
        <p:nvSpPr>
          <p:cNvPr id="4" name="íš1íḑê"/>
          <p:cNvSpPr txBox="1"/>
          <p:nvPr/>
        </p:nvSpPr>
        <p:spPr>
          <a:xfrm>
            <a:off x="476158" y="1291151"/>
            <a:ext cx="8439242" cy="460375"/>
          </a:xfrm>
          <a:prstGeom prst="rect">
            <a:avLst/>
          </a:prstGeom>
          <a:noFill/>
          <a:ln>
            <a:noFill/>
          </a:ln>
        </p:spPr>
        <p:txBody>
          <a:bodyPr wrap="square" lIns="91440" tIns="45720" rIns="91440" bIns="45720" anchor="ctr" anchorCtr="0">
            <a:spAutoFit/>
          </a:bodyPr>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a:t>
            </a:r>
            <a:r>
              <a:rPr lang="zh-CN" altLang="en-US" sz="2400" b="1" dirty="0">
                <a:solidFill>
                  <a:schemeClr val="accent1"/>
                </a:solidFill>
              </a:rPr>
              <a:t>高效办成一件事</a:t>
            </a:r>
            <a:r>
              <a:rPr kumimoji="0" lang="zh-CN" altLang="en-US" sz="2400" b="1" i="0" u="none" strike="noStrike" kern="1200" cap="none" spc="0" normalizeH="0" baseline="0" noProof="0" dirty="0">
                <a:ln>
                  <a:noFill/>
                </a:ln>
                <a:solidFill>
                  <a:schemeClr val="accent1"/>
                </a:solidFill>
                <a:effectLst/>
                <a:uLnTx/>
                <a:uFillTx/>
              </a:rPr>
              <a:t>” </a:t>
            </a:r>
            <a:r>
              <a:rPr kumimoji="0" lang="zh-CN" altLang="en-US" sz="2400" b="1" i="0" u="none" strike="noStrike" kern="1200" cap="none" spc="0" normalizeH="0" baseline="0" noProof="0" dirty="0">
                <a:ln>
                  <a:noFill/>
                </a:ln>
                <a:effectLst/>
                <a:uLnTx/>
                <a:uFillTx/>
              </a:rPr>
              <a:t>消防</a:t>
            </a:r>
            <a:r>
              <a:rPr lang="zh-CN" altLang="en-US" sz="2400" b="1" dirty="0"/>
              <a:t>线上</a:t>
            </a:r>
            <a:r>
              <a:rPr kumimoji="0" lang="zh-CN" altLang="en-US" sz="2400" b="1" i="0" u="none" strike="noStrike" kern="1200" cap="none" spc="0" normalizeH="0" baseline="0" noProof="0" dirty="0">
                <a:ln>
                  <a:noFill/>
                </a:ln>
                <a:effectLst/>
                <a:uLnTx/>
                <a:uFillTx/>
              </a:rPr>
              <a:t>办理流程总体</a:t>
            </a:r>
            <a:r>
              <a:rPr lang="zh-CN" altLang="en-US" sz="2400" b="1" dirty="0"/>
              <a:t>示意图</a:t>
            </a:r>
            <a:endParaRPr kumimoji="0" lang="en-US" altLang="zh-CN" sz="2400" b="1" i="0" u="none" strike="noStrike" kern="1200" cap="none" spc="0" normalizeH="0" baseline="0" noProof="0" dirty="0">
              <a:ln>
                <a:noFill/>
              </a:ln>
              <a:effectLst/>
              <a:uLnTx/>
              <a:uFillTx/>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8700315" y="612449"/>
            <a:ext cx="2845890" cy="455034"/>
          </a:xfrm>
          <a:prstGeom prst="rect">
            <a:avLst/>
          </a:prstGeom>
        </p:spPr>
      </p:pic>
      <p:grpSp>
        <p:nvGrpSpPr>
          <p:cNvPr id="7" name="组合 6"/>
          <p:cNvGrpSpPr/>
          <p:nvPr/>
        </p:nvGrpSpPr>
        <p:grpSpPr>
          <a:xfrm>
            <a:off x="660400" y="1315611"/>
            <a:ext cx="10747310" cy="5122178"/>
            <a:chOff x="688778" y="1310047"/>
            <a:chExt cx="10747310" cy="5122178"/>
          </a:xfrm>
        </p:grpSpPr>
        <p:cxnSp>
          <p:nvCxnSpPr>
            <p:cNvPr id="8" name="ís1íḋé"/>
            <p:cNvCxnSpPr/>
            <p:nvPr/>
          </p:nvCxnSpPr>
          <p:spPr>
            <a:xfrm>
              <a:off x="743212" y="5032125"/>
              <a:ext cx="10692876" cy="0"/>
            </a:xfrm>
            <a:prstGeom prst="straightConnector1">
              <a:avLst/>
            </a:prstGeom>
            <a:ln w="9525">
              <a:solidFill>
                <a:schemeClr val="tx2">
                  <a:lumMod val="20000"/>
                  <a:lumOff val="80000"/>
                </a:schemeClr>
              </a:solidFill>
              <a:tailEnd type="none"/>
            </a:ln>
          </p:spPr>
          <p:style>
            <a:lnRef idx="1">
              <a:schemeClr val="accent1"/>
            </a:lnRef>
            <a:fillRef idx="0">
              <a:schemeClr val="accent1"/>
            </a:fillRef>
            <a:effectRef idx="0">
              <a:schemeClr val="accent1"/>
            </a:effectRef>
            <a:fontRef idx="minor">
              <a:schemeClr val="tx1"/>
            </a:fontRef>
          </p:style>
        </p:cxnSp>
        <p:sp>
          <p:nvSpPr>
            <p:cNvPr id="9" name="íš1íḑê"/>
            <p:cNvSpPr txBox="1"/>
            <p:nvPr/>
          </p:nvSpPr>
          <p:spPr>
            <a:xfrm>
              <a:off x="688778" y="1310047"/>
              <a:ext cx="7543800" cy="460375"/>
            </a:xfrm>
            <a:prstGeom prst="rect">
              <a:avLst/>
            </a:prstGeom>
            <a:noFill/>
            <a:ln>
              <a:noFill/>
            </a:ln>
          </p:spPr>
          <p:txBody>
            <a:bodyPr wrap="square" lIns="91440" tIns="45720" rIns="91440" bIns="45720" anchor="ctr" anchorCtr="0">
              <a:spAutoFit/>
            </a:bodyPr>
            <a:lstStyle/>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 </a:t>
              </a:r>
              <a:r>
                <a:rPr kumimoji="0" lang="zh-CN" altLang="en-US" sz="2400" b="1" i="0" u="none" strike="noStrike" kern="1200" cap="none" spc="0" normalizeH="0" baseline="0" noProof="0" dirty="0">
                  <a:ln>
                    <a:noFill/>
                  </a:ln>
                  <a:effectLst/>
                  <a:uLnTx/>
                  <a:uFillTx/>
                </a:rPr>
                <a:t>消防办理系统流程（线上接件受理） </a:t>
              </a:r>
              <a:endParaRPr kumimoji="0" lang="en-US" altLang="zh-CN" sz="2400" b="1" i="0" u="none" strike="noStrike" kern="1200" cap="none" spc="0" normalizeH="0" baseline="0" noProof="0" dirty="0">
                <a:ln>
                  <a:noFill/>
                </a:ln>
                <a:effectLst/>
                <a:uLnTx/>
                <a:uFillTx/>
              </a:endParaRPr>
            </a:p>
          </p:txBody>
        </p:sp>
        <p:grpSp>
          <p:nvGrpSpPr>
            <p:cNvPr id="12" name="îsḻiḓè"/>
            <p:cNvGrpSpPr/>
            <p:nvPr/>
          </p:nvGrpSpPr>
          <p:grpSpPr>
            <a:xfrm>
              <a:off x="915312" y="2203253"/>
              <a:ext cx="10426338" cy="4228972"/>
              <a:chOff x="915312" y="2014694"/>
              <a:chExt cx="10426338" cy="4228972"/>
            </a:xfrm>
          </p:grpSpPr>
          <p:grpSp>
            <p:nvGrpSpPr>
              <p:cNvPr id="19" name="ïŝḻïḑê"/>
              <p:cNvGrpSpPr/>
              <p:nvPr/>
            </p:nvGrpSpPr>
            <p:grpSpPr>
              <a:xfrm>
                <a:off x="915312" y="4018969"/>
                <a:ext cx="10426338" cy="2224697"/>
                <a:chOff x="7811094" y="3505200"/>
                <a:chExt cx="10105829" cy="2224697"/>
              </a:xfrm>
            </p:grpSpPr>
            <p:sp>
              <p:nvSpPr>
                <p:cNvPr id="21" name="íṥliḋê"/>
                <p:cNvSpPr/>
                <p:nvPr/>
              </p:nvSpPr>
              <p:spPr>
                <a:xfrm>
                  <a:off x="7811094" y="4467014"/>
                  <a:ext cx="4760429" cy="542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30000"/>
                    </a:lnSpc>
                  </a:pPr>
                  <a:r>
                    <a:rPr kumimoji="1" lang="en-US" altLang="zh-CN" b="1" dirty="0">
                      <a:solidFill>
                        <a:schemeClr val="tx1"/>
                      </a:solidFill>
                    </a:rPr>
                    <a:t>1. </a:t>
                  </a:r>
                  <a:r>
                    <a:rPr kumimoji="1" lang="zh-CN" altLang="en-US" b="1" dirty="0">
                      <a:solidFill>
                        <a:schemeClr val="tx1"/>
                      </a:solidFill>
                    </a:rPr>
                    <a:t>高效办成一件事平台 </a:t>
                  </a:r>
                  <a:r>
                    <a:rPr kumimoji="1" lang="zh-CN" altLang="en-US" dirty="0">
                      <a:solidFill>
                        <a:schemeClr val="tx1"/>
                      </a:solidFill>
                    </a:rPr>
                    <a:t>接件受理。</a:t>
                  </a:r>
                  <a:endParaRPr kumimoji="1" lang="en-US" altLang="zh-CN" dirty="0">
                    <a:solidFill>
                      <a:schemeClr val="tx1"/>
                    </a:solidFill>
                  </a:endParaRPr>
                </a:p>
              </p:txBody>
            </p:sp>
            <p:sp>
              <p:nvSpPr>
                <p:cNvPr id="22" name="ï$ľiḍê"/>
                <p:cNvSpPr/>
                <p:nvPr/>
              </p:nvSpPr>
              <p:spPr>
                <a:xfrm>
                  <a:off x="8094871" y="4298256"/>
                  <a:ext cx="90723" cy="92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îşḷiḋe"/>
                <p:cNvSpPr/>
                <p:nvPr/>
              </p:nvSpPr>
              <p:spPr>
                <a:xfrm>
                  <a:off x="7910509" y="3505200"/>
                  <a:ext cx="2909917" cy="56486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solidFill>
                    </a:rPr>
                    <a:t>高效办成一件事平台受理</a:t>
                  </a:r>
                  <a:endParaRPr lang="en-US" altLang="zh-CN" b="1" dirty="0">
                    <a:solidFill>
                      <a:schemeClr val="bg1"/>
                    </a:solidFill>
                  </a:endParaRPr>
                </a:p>
              </p:txBody>
            </p:sp>
            <p:sp>
              <p:nvSpPr>
                <p:cNvPr id="24" name="íṥliḋê"/>
                <p:cNvSpPr/>
                <p:nvPr/>
              </p:nvSpPr>
              <p:spPr>
                <a:xfrm>
                  <a:off x="13156494" y="4467014"/>
                  <a:ext cx="4760429" cy="12628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nSpc>
                      <a:spcPct val="130000"/>
                    </a:lnSpc>
                  </a:pPr>
                  <a:r>
                    <a:rPr kumimoji="1" lang="en-US" altLang="zh-CN" dirty="0">
                      <a:solidFill>
                        <a:schemeClr val="tx1"/>
                      </a:solidFill>
                    </a:rPr>
                    <a:t>2. </a:t>
                  </a:r>
                  <a:r>
                    <a:rPr kumimoji="1" lang="zh-CN" altLang="en-US" dirty="0">
                      <a:solidFill>
                        <a:schemeClr val="tx1"/>
                      </a:solidFill>
                    </a:rPr>
                    <a:t>涉及</a:t>
                  </a:r>
                  <a:r>
                    <a:rPr kumimoji="1" lang="zh-CN" altLang="en-US" b="1" dirty="0">
                      <a:solidFill>
                        <a:schemeClr val="tx1"/>
                      </a:solidFill>
                    </a:rPr>
                    <a:t>“公众聚集场所投入使用、营业前消防安全检查”</a:t>
                  </a:r>
                  <a:r>
                    <a:rPr kumimoji="1" lang="zh-CN" altLang="en-US" dirty="0">
                      <a:solidFill>
                        <a:schemeClr val="tx1"/>
                      </a:solidFill>
                    </a:rPr>
                    <a:t>事项的办件信息将会推送到</a:t>
                  </a:r>
                  <a:r>
                    <a:rPr kumimoji="1" lang="zh-CN" altLang="en-US" b="1" dirty="0">
                      <a:solidFill>
                        <a:schemeClr val="tx1"/>
                      </a:solidFill>
                    </a:rPr>
                    <a:t>辖区所属消防救援大队</a:t>
                  </a:r>
                  <a:r>
                    <a:rPr kumimoji="1" lang="zh-CN" altLang="en-US" dirty="0">
                      <a:solidFill>
                        <a:schemeClr val="tx1"/>
                      </a:solidFill>
                    </a:rPr>
                    <a:t>的办件审批账号下。</a:t>
                  </a:r>
                  <a:endParaRPr kumimoji="1" lang="en-US" altLang="zh-CN" dirty="0">
                    <a:solidFill>
                      <a:schemeClr val="tx1"/>
                    </a:solidFill>
                  </a:endParaRPr>
                </a:p>
              </p:txBody>
            </p:sp>
          </p:grpSp>
          <p:grpSp>
            <p:nvGrpSpPr>
              <p:cNvPr id="14" name="iṩlîḍè"/>
              <p:cNvGrpSpPr/>
              <p:nvPr/>
            </p:nvGrpSpPr>
            <p:grpSpPr>
              <a:xfrm>
                <a:off x="6814269" y="2014694"/>
                <a:ext cx="4143122" cy="2889844"/>
                <a:chOff x="660287" y="1994283"/>
                <a:chExt cx="4015761" cy="2889844"/>
              </a:xfrm>
            </p:grpSpPr>
            <p:grpSp>
              <p:nvGrpSpPr>
                <p:cNvPr id="15" name="îṡlíďê"/>
                <p:cNvGrpSpPr/>
                <p:nvPr/>
              </p:nvGrpSpPr>
              <p:grpSpPr>
                <a:xfrm>
                  <a:off x="1006892" y="3998558"/>
                  <a:ext cx="2038547" cy="885569"/>
                  <a:chOff x="7910510" y="3505200"/>
                  <a:chExt cx="2038547" cy="885569"/>
                </a:xfrm>
              </p:grpSpPr>
              <p:sp>
                <p:nvSpPr>
                  <p:cNvPr id="17" name="ï$ľïḋê"/>
                  <p:cNvSpPr/>
                  <p:nvPr/>
                </p:nvSpPr>
                <p:spPr>
                  <a:xfrm>
                    <a:off x="8094871" y="4298256"/>
                    <a:ext cx="90723" cy="92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ïşľïḍè"/>
                  <p:cNvSpPr/>
                  <p:nvPr/>
                </p:nvSpPr>
                <p:spPr>
                  <a:xfrm>
                    <a:off x="7910510" y="3505200"/>
                    <a:ext cx="2038547" cy="564866"/>
                  </a:xfrm>
                  <a:prstGeom prst="roundRect">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信息推送至大队级</a:t>
                    </a:r>
                    <a:endParaRPr lang="en-US" altLang="zh-CN" b="1" dirty="0">
                      <a:solidFill>
                        <a:schemeClr val="tx1"/>
                      </a:solidFill>
                    </a:endParaRPr>
                  </a:p>
                </p:txBody>
              </p:sp>
            </p:grpSp>
            <p:sp>
              <p:nvSpPr>
                <p:cNvPr id="16" name="ïşľíďê"/>
                <p:cNvSpPr/>
                <p:nvPr/>
              </p:nvSpPr>
              <p:spPr>
                <a:xfrm flipH="1">
                  <a:off x="660287" y="1994283"/>
                  <a:ext cx="4015761" cy="1718206"/>
                </a:xfrm>
                <a:prstGeom prst="roundRect">
                  <a:avLst>
                    <a:gd name="adj" fmla="val 8000"/>
                  </a:avLst>
                </a:prstGeom>
                <a:blipFill dpi="0" rotWithShape="1">
                  <a:blip r:embed="rId2">
                    <a:alphaModFix amt="74000"/>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a:endParaRPr lang="zh-CN" altLang="en-US" dirty="0"/>
                </a:p>
              </p:txBody>
            </p:sp>
          </p:grpSp>
        </p:grpSp>
      </p:grpSp>
      <p:pic>
        <p:nvPicPr>
          <p:cNvPr id="25" name="图片 24"/>
          <p:cNvPicPr>
            <a:picLocks noChangeAspect="1"/>
          </p:cNvPicPr>
          <p:nvPr/>
        </p:nvPicPr>
        <p:blipFill>
          <a:blip r:embed="rId3"/>
          <a:stretch>
            <a:fillRect/>
          </a:stretch>
        </p:blipFill>
        <p:spPr>
          <a:xfrm>
            <a:off x="7707517" y="2921282"/>
            <a:ext cx="1969883" cy="383575"/>
          </a:xfrm>
          <a:prstGeom prst="rect">
            <a:avLst/>
          </a:prstGeom>
        </p:spPr>
      </p:pic>
      <p:pic>
        <p:nvPicPr>
          <p:cNvPr id="6" name="图片 5"/>
          <p:cNvPicPr>
            <a:picLocks noChangeAspect="1"/>
          </p:cNvPicPr>
          <p:nvPr/>
        </p:nvPicPr>
        <p:blipFill>
          <a:blip r:embed="rId4"/>
          <a:stretch>
            <a:fillRect/>
          </a:stretch>
        </p:blipFill>
        <p:spPr>
          <a:xfrm>
            <a:off x="660400" y="2238137"/>
            <a:ext cx="3709377" cy="1737973"/>
          </a:xfrm>
          <a:prstGeom prst="rect">
            <a:avLst/>
          </a:prstGeom>
        </p:spPr>
      </p:pic>
      <p:sp>
        <p:nvSpPr>
          <p:cNvPr id="3" name="文本框 2"/>
          <p:cNvSpPr txBox="1"/>
          <p:nvPr/>
        </p:nvSpPr>
        <p:spPr>
          <a:xfrm>
            <a:off x="660400" y="612140"/>
            <a:ext cx="8240395" cy="953135"/>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dirty="0"/>
          </a:p>
          <a:p>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8700315" y="612449"/>
            <a:ext cx="2845890" cy="455034"/>
          </a:xfrm>
          <a:prstGeom prst="rect">
            <a:avLst/>
          </a:prstGeom>
        </p:spPr>
      </p:pic>
      <p:sp>
        <p:nvSpPr>
          <p:cNvPr id="4" name="灯片编号占位符 2"/>
          <p:cNvSpPr>
            <a:spLocks noGrp="1"/>
          </p:cNvSpPr>
          <p:nvPr>
            <p:ph type="sldNum" sz="quarter" idx="12"/>
          </p:nvPr>
        </p:nvSpPr>
        <p:spPr>
          <a:xfrm>
            <a:off x="8857452" y="6438900"/>
            <a:ext cx="2661448" cy="215900"/>
          </a:xfrm>
        </p:spPr>
        <p:txBody>
          <a:bodyPr/>
          <a:lstStyle/>
          <a:p>
            <a:fld id="{7F65B630-C7FF-41C0-9923-C5E5E29EED81}" type="slidenum">
              <a:rPr lang="zh-CN" altLang="en-US" smtClean="0"/>
            </a:fld>
            <a:endParaRPr lang="zh-CN" altLang="en-US"/>
          </a:p>
        </p:txBody>
      </p:sp>
      <p:grpSp>
        <p:nvGrpSpPr>
          <p:cNvPr id="5" name="ïṥḻíḍ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341981" y="1288385"/>
            <a:ext cx="10689574" cy="5609590"/>
            <a:chOff x="341981" y="1275685"/>
            <a:chExt cx="10689574" cy="5609590"/>
          </a:xfrm>
        </p:grpSpPr>
        <p:sp>
          <p:nvSpPr>
            <p:cNvPr id="6" name="íSḷídé"/>
            <p:cNvSpPr/>
            <p:nvPr/>
          </p:nvSpPr>
          <p:spPr>
            <a:xfrm flipH="1">
              <a:off x="1160496" y="1275685"/>
              <a:ext cx="3877945" cy="5609590"/>
            </a:xfrm>
            <a:prstGeom prst="parallelogram">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p>
          </p:txBody>
        </p:sp>
        <p:grpSp>
          <p:nvGrpSpPr>
            <p:cNvPr id="10" name="íšlide"/>
            <p:cNvGrpSpPr/>
            <p:nvPr/>
          </p:nvGrpSpPr>
          <p:grpSpPr>
            <a:xfrm>
              <a:off x="341981" y="1343603"/>
              <a:ext cx="5600814" cy="2887454"/>
              <a:chOff x="2459596" y="1628800"/>
              <a:chExt cx="7272808" cy="3749436"/>
            </a:xfrm>
          </p:grpSpPr>
          <p:sp>
            <p:nvSpPr>
              <p:cNvPr id="35" name="íšľïḋe"/>
              <p:cNvSpPr/>
              <p:nvPr/>
            </p:nvSpPr>
            <p:spPr>
              <a:xfrm>
                <a:off x="3215253" y="1628800"/>
                <a:ext cx="5761494" cy="3651552"/>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a:bodyPr>
              <a:lstStyle/>
              <a:p>
                <a:pPr algn="ctr"/>
              </a:p>
            </p:txBody>
          </p:sp>
          <p:sp>
            <p:nvSpPr>
              <p:cNvPr id="36" name="ïŝľíďé"/>
              <p:cNvSpPr/>
              <p:nvPr/>
            </p:nvSpPr>
            <p:spPr>
              <a:xfrm>
                <a:off x="3228835" y="1644767"/>
                <a:ext cx="5734330" cy="3619617"/>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a:bodyPr>
              <a:lstStyle/>
              <a:p>
                <a:pPr algn="ctr"/>
              </a:p>
            </p:txBody>
          </p:sp>
          <p:sp>
            <p:nvSpPr>
              <p:cNvPr id="37" name="ïşḷîďè"/>
              <p:cNvSpPr/>
              <p:nvPr/>
            </p:nvSpPr>
            <p:spPr>
              <a:xfrm>
                <a:off x="6040055" y="1707676"/>
                <a:ext cx="111889" cy="111889"/>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fontScale="25000" lnSpcReduction="20000"/>
              </a:bodyPr>
              <a:lstStyle/>
              <a:p>
                <a:pPr algn="ctr"/>
              </a:p>
            </p:txBody>
          </p:sp>
          <p:grpSp>
            <p:nvGrpSpPr>
              <p:cNvPr id="38" name="ïṥḻíḑé"/>
              <p:cNvGrpSpPr/>
              <p:nvPr/>
            </p:nvGrpSpPr>
            <p:grpSpPr>
              <a:xfrm>
                <a:off x="2459596" y="5232543"/>
                <a:ext cx="7272808" cy="145693"/>
                <a:chOff x="-1348120" y="5777968"/>
                <a:chExt cx="9361040" cy="187524"/>
              </a:xfrm>
            </p:grpSpPr>
            <p:sp>
              <p:nvSpPr>
                <p:cNvPr id="40" name="íŝļíḓê"/>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fontScale="25000" lnSpcReduction="20000"/>
                </a:bodyPr>
                <a:lstStyle/>
                <a:p>
                  <a:pPr algn="ctr"/>
                </a:p>
              </p:txBody>
            </p:sp>
            <p:sp>
              <p:nvSpPr>
                <p:cNvPr id="41" name="ïšlïḓê"/>
                <p:cNvSpPr/>
                <p:nvPr/>
              </p:nvSpPr>
              <p:spPr>
                <a:xfrm>
                  <a:off x="-1348120" y="5777968"/>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wrap="square" lIns="91440" tIns="45720" rIns="91440" bIns="45720" anchor="ctr">
                  <a:normAutofit fontScale="25000" lnSpcReduction="20000"/>
                </a:bodyPr>
                <a:lstStyle/>
                <a:p>
                  <a:pPr algn="ctr"/>
                </a:p>
              </p:txBody>
            </p:sp>
          </p:grpSp>
          <p:sp>
            <p:nvSpPr>
              <p:cNvPr id="39" name="ïşḷîdè"/>
              <p:cNvSpPr/>
              <p:nvPr/>
            </p:nvSpPr>
            <p:spPr>
              <a:xfrm>
                <a:off x="3359695" y="1867128"/>
                <a:ext cx="5439351" cy="3186712"/>
              </a:xfrm>
              <a:prstGeom prst="rect">
                <a:avLst/>
              </a:prstGeom>
              <a:pattFill prst="pct5">
                <a:fgClr>
                  <a:srgbClr val="E4E6EA"/>
                </a:fgClr>
                <a:bgClr>
                  <a:srgbClr val="ADB5BF"/>
                </a:bgClr>
              </a:pattFill>
              <a:ln w="635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p>
            </p:txBody>
          </p:sp>
        </p:grpSp>
        <p:sp>
          <p:nvSpPr>
            <p:cNvPr id="34" name="íş1ïḍé"/>
            <p:cNvSpPr txBox="1"/>
            <p:nvPr/>
          </p:nvSpPr>
          <p:spPr bwMode="auto">
            <a:xfrm>
              <a:off x="5856629" y="5645129"/>
              <a:ext cx="2110432"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rmAutofit lnSpcReduction="10000"/>
            </a:bodyPr>
            <a:lstStyle/>
            <a:p>
              <a:pPr algn="ctr" eaLnBrk="1" hangingPunct="1">
                <a:spcBef>
                  <a:spcPct val="0"/>
                </a:spcBef>
                <a:buFontTx/>
                <a:buNone/>
              </a:pPr>
              <a:r>
                <a:rPr lang="zh-CN" altLang="en-US" sz="1800" b="1" dirty="0"/>
                <a:t>获取信息</a:t>
              </a:r>
              <a:endParaRPr lang="zh-CN" altLang="en-US" sz="1800" b="1" dirty="0"/>
            </a:p>
          </p:txBody>
        </p:sp>
        <p:sp>
          <p:nvSpPr>
            <p:cNvPr id="32" name="îś1iďe"/>
            <p:cNvSpPr txBox="1"/>
            <p:nvPr/>
          </p:nvSpPr>
          <p:spPr bwMode="auto">
            <a:xfrm>
              <a:off x="8843701" y="5645079"/>
              <a:ext cx="2110432" cy="35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rmAutofit lnSpcReduction="10000"/>
            </a:bodyPr>
            <a:lstStyle/>
            <a:p>
              <a:pPr algn="ctr" eaLnBrk="1" hangingPunct="1">
                <a:spcBef>
                  <a:spcPct val="0"/>
                </a:spcBef>
                <a:buFontTx/>
                <a:buNone/>
              </a:pPr>
              <a:r>
                <a:rPr lang="zh-CN" altLang="en-US" sz="1800" b="1" dirty="0"/>
                <a:t>操作是否受理</a:t>
              </a:r>
              <a:endParaRPr lang="zh-CN" altLang="en-US" sz="1800" b="1" dirty="0"/>
            </a:p>
          </p:txBody>
        </p:sp>
        <p:sp>
          <p:nvSpPr>
            <p:cNvPr id="29" name="ïSľídè"/>
            <p:cNvSpPr txBox="1"/>
            <p:nvPr/>
          </p:nvSpPr>
          <p:spPr>
            <a:xfrm>
              <a:off x="5978479" y="2506237"/>
              <a:ext cx="5053076" cy="852162"/>
            </a:xfrm>
            <a:prstGeom prst="rect">
              <a:avLst/>
            </a:prstGeom>
            <a:noFill/>
            <a:ln>
              <a:noFill/>
            </a:ln>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buSzPct val="25000"/>
              </a:pPr>
              <a:r>
                <a:rPr lang="en-US" altLang="zh-CN" dirty="0"/>
                <a:t>3. </a:t>
              </a:r>
              <a:r>
                <a:rPr lang="zh-CN" altLang="en-US" dirty="0"/>
                <a:t>大队收发人员，登录“</a:t>
              </a:r>
              <a:r>
                <a:rPr lang="zh-CN" altLang="en-US" b="1" dirty="0"/>
                <a:t>消防监督管理系统”</a:t>
              </a:r>
              <a:r>
                <a:rPr lang="zh-CN" altLang="en-US" dirty="0"/>
                <a:t>查询申请信息。</a:t>
              </a:r>
              <a:endParaRPr lang="en-US" dirty="0"/>
            </a:p>
          </p:txBody>
        </p:sp>
        <p:sp>
          <p:nvSpPr>
            <p:cNvPr id="30" name="ïSľídè"/>
            <p:cNvSpPr txBox="1"/>
            <p:nvPr/>
          </p:nvSpPr>
          <p:spPr>
            <a:xfrm>
              <a:off x="5978478" y="3365273"/>
              <a:ext cx="5053075" cy="852162"/>
            </a:xfrm>
            <a:prstGeom prst="rect">
              <a:avLst/>
            </a:prstGeom>
            <a:noFill/>
            <a:ln>
              <a:noFill/>
            </a:ln>
          </p:spPr>
          <p:txBody>
            <a:bodyPr wrap="square" lIns="91440" tIns="45720" rIns="91440" bIns="4572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buSzPct val="25000"/>
              </a:pPr>
              <a:r>
                <a:rPr lang="en-US" altLang="zh-CN" dirty="0"/>
                <a:t>4. </a:t>
              </a:r>
              <a:r>
                <a:rPr lang="zh-CN" altLang="en-US" dirty="0"/>
                <a:t>收发人员根据申请信息内容，操作是否受理该条申请信息。</a:t>
              </a:r>
              <a:endParaRPr lang="en-US" dirty="0"/>
            </a:p>
          </p:txBody>
        </p:sp>
      </p:grpSp>
      <p:sp>
        <p:nvSpPr>
          <p:cNvPr id="42" name="íš1íḑê"/>
          <p:cNvSpPr txBox="1"/>
          <p:nvPr/>
        </p:nvSpPr>
        <p:spPr>
          <a:xfrm>
            <a:off x="5759421" y="1287826"/>
            <a:ext cx="6026839" cy="830997"/>
          </a:xfrm>
          <a:prstGeom prst="rect">
            <a:avLst/>
          </a:prstGeom>
          <a:noFill/>
          <a:ln>
            <a:noFill/>
          </a:ln>
        </p:spPr>
        <p:txBody>
          <a:bodyPr wrap="square" lIns="91440" tIns="45720" rIns="91440" bIns="45720" anchor="ctr" anchorCtr="0">
            <a:spAutoFit/>
          </a:bodyPr>
          <a:lstStyle/>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“高效办成一件事” </a:t>
            </a:r>
            <a:r>
              <a:rPr kumimoji="0" lang="zh-CN" altLang="en-US" sz="2400" b="1" i="0" u="none" strike="noStrike" kern="1200" cap="none" spc="0" normalizeH="0" baseline="0" noProof="0" dirty="0">
                <a:ln>
                  <a:noFill/>
                </a:ln>
                <a:effectLst/>
                <a:uLnTx/>
                <a:uFillTx/>
              </a:rPr>
              <a:t>消防相关办理流程</a:t>
            </a:r>
            <a:endParaRPr kumimoji="0" lang="en-US" altLang="zh-CN" sz="2400" b="1" i="0" u="none" strike="noStrike" kern="1200" cap="none" spc="0" normalizeH="0" baseline="0" noProof="0" dirty="0">
              <a:ln>
                <a:noFill/>
              </a:ln>
              <a:effectLst/>
              <a:uLnTx/>
              <a:uFillTx/>
            </a:endParaRPr>
          </a:p>
          <a:p>
            <a:pPr marL="0" marR="0" lvl="0" indent="0" defTabSz="913765" rtl="0" eaLnBrk="1" fontAlgn="auto" latinLnBrk="0" hangingPunct="1">
              <a:lnSpc>
                <a:spcPct val="100000"/>
              </a:lnSpc>
              <a:spcBef>
                <a:spcPts val="0"/>
              </a:spcBef>
              <a:spcAft>
                <a:spcPts val="0"/>
              </a:spcAft>
              <a:buClrTx/>
              <a:buSzPct val="25000"/>
              <a:buFontTx/>
              <a:buNone/>
              <a:defRPr/>
            </a:pPr>
            <a:r>
              <a:rPr lang="zh-CN" altLang="en-US" sz="2400" b="1" dirty="0"/>
              <a:t>（获取审批信息并录入）</a:t>
            </a:r>
            <a:endParaRPr kumimoji="0" lang="en-US" altLang="zh-CN" sz="2400" b="1" i="0" u="none" strike="noStrike" kern="1200" cap="none" spc="0" normalizeH="0" baseline="0" noProof="0" dirty="0">
              <a:ln>
                <a:noFill/>
              </a:ln>
              <a:effectLst/>
              <a:uLnTx/>
              <a:uFillTx/>
            </a:endParaRPr>
          </a:p>
        </p:txBody>
      </p:sp>
      <p:pic>
        <p:nvPicPr>
          <p:cNvPr id="43" name="图片 42"/>
          <p:cNvPicPr>
            <a:picLocks noChangeAspect="1"/>
          </p:cNvPicPr>
          <p:nvPr/>
        </p:nvPicPr>
        <p:blipFill>
          <a:blip r:embed="rId2"/>
          <a:stretch>
            <a:fillRect/>
          </a:stretch>
        </p:blipFill>
        <p:spPr>
          <a:xfrm>
            <a:off x="1614633" y="5309025"/>
            <a:ext cx="2969344" cy="498281"/>
          </a:xfrm>
          <a:prstGeom prst="rect">
            <a:avLst/>
          </a:prstGeom>
        </p:spPr>
      </p:pic>
      <p:pic>
        <p:nvPicPr>
          <p:cNvPr id="44" name="图片 43"/>
          <p:cNvPicPr>
            <a:picLocks noChangeAspect="1"/>
          </p:cNvPicPr>
          <p:nvPr/>
        </p:nvPicPr>
        <p:blipFill rotWithShape="1">
          <a:blip r:embed="rId3"/>
          <a:srcRect b="36729"/>
          <a:stretch>
            <a:fillRect/>
          </a:stretch>
        </p:blipFill>
        <p:spPr>
          <a:xfrm>
            <a:off x="1035150" y="1502808"/>
            <a:ext cx="4207263" cy="2468905"/>
          </a:xfrm>
          <a:prstGeom prst="rect">
            <a:avLst/>
          </a:prstGeom>
          <a:noFill/>
          <a:ln w="9525">
            <a:noFill/>
          </a:ln>
        </p:spPr>
      </p:pic>
      <p:sp>
        <p:nvSpPr>
          <p:cNvPr id="45" name="iconfont-10150-4948955"/>
          <p:cNvSpPr/>
          <p:nvPr/>
        </p:nvSpPr>
        <p:spPr>
          <a:xfrm>
            <a:off x="9700738" y="5043772"/>
            <a:ext cx="409822" cy="483613"/>
          </a:xfrm>
          <a:custGeom>
            <a:avLst/>
            <a:gdLst>
              <a:gd name="T0" fmla="*/ 7134 w 8794"/>
              <a:gd name="T1" fmla="*/ 8507 h 10376"/>
              <a:gd name="T2" fmla="*/ 7134 w 8794"/>
              <a:gd name="T3" fmla="*/ 6490 h 10376"/>
              <a:gd name="T4" fmla="*/ 7008 w 8794"/>
              <a:gd name="T5" fmla="*/ 6364 h 10376"/>
              <a:gd name="T6" fmla="*/ 6264 w 8794"/>
              <a:gd name="T7" fmla="*/ 6364 h 10376"/>
              <a:gd name="T8" fmla="*/ 6138 w 8794"/>
              <a:gd name="T9" fmla="*/ 6490 h 10376"/>
              <a:gd name="T10" fmla="*/ 6138 w 8794"/>
              <a:gd name="T11" fmla="*/ 8507 h 10376"/>
              <a:gd name="T12" fmla="*/ 5629 w 8794"/>
              <a:gd name="T13" fmla="*/ 8507 h 10376"/>
              <a:gd name="T14" fmla="*/ 5574 w 8794"/>
              <a:gd name="T15" fmla="*/ 8602 h 10376"/>
              <a:gd name="T16" fmla="*/ 6575 w 8794"/>
              <a:gd name="T17" fmla="*/ 10310 h 10376"/>
              <a:gd name="T18" fmla="*/ 6684 w 8794"/>
              <a:gd name="T19" fmla="*/ 10310 h 10376"/>
              <a:gd name="T20" fmla="*/ 7685 w 8794"/>
              <a:gd name="T21" fmla="*/ 8602 h 10376"/>
              <a:gd name="T22" fmla="*/ 7630 w 8794"/>
              <a:gd name="T23" fmla="*/ 8507 h 10376"/>
              <a:gd name="T24" fmla="*/ 7134 w 8794"/>
              <a:gd name="T25" fmla="*/ 8507 h 10376"/>
              <a:gd name="T26" fmla="*/ 4289 w 8794"/>
              <a:gd name="T27" fmla="*/ 4577 h 10376"/>
              <a:gd name="T28" fmla="*/ 1708 w 8794"/>
              <a:gd name="T29" fmla="*/ 4577 h 10376"/>
              <a:gd name="T30" fmla="*/ 1370 w 8794"/>
              <a:gd name="T31" fmla="*/ 4240 h 10376"/>
              <a:gd name="T32" fmla="*/ 1370 w 8794"/>
              <a:gd name="T33" fmla="*/ 4215 h 10376"/>
              <a:gd name="T34" fmla="*/ 1708 w 8794"/>
              <a:gd name="T35" fmla="*/ 3877 h 10376"/>
              <a:gd name="T36" fmla="*/ 4289 w 8794"/>
              <a:gd name="T37" fmla="*/ 3877 h 10376"/>
              <a:gd name="T38" fmla="*/ 4626 w 8794"/>
              <a:gd name="T39" fmla="*/ 4215 h 10376"/>
              <a:gd name="T40" fmla="*/ 4626 w 8794"/>
              <a:gd name="T41" fmla="*/ 4240 h 10376"/>
              <a:gd name="T42" fmla="*/ 4289 w 8794"/>
              <a:gd name="T43" fmla="*/ 4577 h 10376"/>
              <a:gd name="T44" fmla="*/ 5103 w 8794"/>
              <a:gd name="T45" fmla="*/ 5829 h 10376"/>
              <a:gd name="T46" fmla="*/ 1708 w 8794"/>
              <a:gd name="T47" fmla="*/ 5829 h 10376"/>
              <a:gd name="T48" fmla="*/ 1370 w 8794"/>
              <a:gd name="T49" fmla="*/ 5491 h 10376"/>
              <a:gd name="T50" fmla="*/ 1370 w 8794"/>
              <a:gd name="T51" fmla="*/ 5466 h 10376"/>
              <a:gd name="T52" fmla="*/ 1708 w 8794"/>
              <a:gd name="T53" fmla="*/ 5129 h 10376"/>
              <a:gd name="T54" fmla="*/ 5103 w 8794"/>
              <a:gd name="T55" fmla="*/ 5129 h 10376"/>
              <a:gd name="T56" fmla="*/ 5440 w 8794"/>
              <a:gd name="T57" fmla="*/ 5466 h 10376"/>
              <a:gd name="T58" fmla="*/ 5440 w 8794"/>
              <a:gd name="T59" fmla="*/ 5491 h 10376"/>
              <a:gd name="T60" fmla="*/ 5103 w 8794"/>
              <a:gd name="T61" fmla="*/ 5829 h 10376"/>
              <a:gd name="T62" fmla="*/ 3879 w 8794"/>
              <a:gd name="T63" fmla="*/ 9530 h 10376"/>
              <a:gd name="T64" fmla="*/ 766 w 8794"/>
              <a:gd name="T65" fmla="*/ 9530 h 10376"/>
              <a:gd name="T66" fmla="*/ 766 w 8794"/>
              <a:gd name="T67" fmla="*/ 844 h 10376"/>
              <a:gd name="T68" fmla="*/ 5474 w 8794"/>
              <a:gd name="T69" fmla="*/ 844 h 10376"/>
              <a:gd name="T70" fmla="*/ 5474 w 8794"/>
              <a:gd name="T71" fmla="*/ 3395 h 10376"/>
              <a:gd name="T72" fmla="*/ 8027 w 8794"/>
              <a:gd name="T73" fmla="*/ 3395 h 10376"/>
              <a:gd name="T74" fmla="*/ 8029 w 8794"/>
              <a:gd name="T75" fmla="*/ 5747 h 10376"/>
              <a:gd name="T76" fmla="*/ 8794 w 8794"/>
              <a:gd name="T77" fmla="*/ 6243 h 10376"/>
              <a:gd name="T78" fmla="*/ 8794 w 8794"/>
              <a:gd name="T79" fmla="*/ 3342 h 10376"/>
              <a:gd name="T80" fmla="*/ 8691 w 8794"/>
              <a:gd name="T81" fmla="*/ 3094 h 10376"/>
              <a:gd name="T82" fmla="*/ 5695 w 8794"/>
              <a:gd name="T83" fmla="*/ 102 h 10376"/>
              <a:gd name="T84" fmla="*/ 5446 w 8794"/>
              <a:gd name="T85" fmla="*/ 0 h 10376"/>
              <a:gd name="T86" fmla="*/ 176 w 8794"/>
              <a:gd name="T87" fmla="*/ 0 h 10376"/>
              <a:gd name="T88" fmla="*/ 0 w 8794"/>
              <a:gd name="T89" fmla="*/ 176 h 10376"/>
              <a:gd name="T90" fmla="*/ 0 w 8794"/>
              <a:gd name="T91" fmla="*/ 10200 h 10376"/>
              <a:gd name="T92" fmla="*/ 176 w 8794"/>
              <a:gd name="T93" fmla="*/ 10376 h 10376"/>
              <a:gd name="T94" fmla="*/ 4329 w 8794"/>
              <a:gd name="T95" fmla="*/ 10376 h 10376"/>
              <a:gd name="T96" fmla="*/ 3879 w 8794"/>
              <a:gd name="T97" fmla="*/ 9530 h 10376"/>
              <a:gd name="T98" fmla="*/ 4576 w 8794"/>
              <a:gd name="T99" fmla="*/ 6379 h 10376"/>
              <a:gd name="T100" fmla="*/ 1696 w 8794"/>
              <a:gd name="T101" fmla="*/ 6379 h 10376"/>
              <a:gd name="T102" fmla="*/ 1370 w 8794"/>
              <a:gd name="T103" fmla="*/ 6729 h 10376"/>
              <a:gd name="T104" fmla="*/ 1696 w 8794"/>
              <a:gd name="T105" fmla="*/ 7079 h 10376"/>
              <a:gd name="T106" fmla="*/ 4094 w 8794"/>
              <a:gd name="T107" fmla="*/ 7079 h 10376"/>
              <a:gd name="T108" fmla="*/ 4576 w 8794"/>
              <a:gd name="T109" fmla="*/ 6379 h 10376"/>
              <a:gd name="T110" fmla="*/ 3840 w 8794"/>
              <a:gd name="T111" fmla="*/ 7630 h 10376"/>
              <a:gd name="T112" fmla="*/ 1696 w 8794"/>
              <a:gd name="T113" fmla="*/ 7630 h 10376"/>
              <a:gd name="T114" fmla="*/ 1370 w 8794"/>
              <a:gd name="T115" fmla="*/ 7980 h 10376"/>
              <a:gd name="T116" fmla="*/ 1696 w 8794"/>
              <a:gd name="T117" fmla="*/ 8330 h 10376"/>
              <a:gd name="T118" fmla="*/ 3721 w 8794"/>
              <a:gd name="T119" fmla="*/ 8330 h 10376"/>
              <a:gd name="T120" fmla="*/ 3840 w 8794"/>
              <a:gd name="T121" fmla="*/ 7630 h 10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794" h="10376">
                <a:moveTo>
                  <a:pt x="7134" y="8507"/>
                </a:moveTo>
                <a:lnTo>
                  <a:pt x="7134" y="6490"/>
                </a:lnTo>
                <a:cubicBezTo>
                  <a:pt x="7134" y="6420"/>
                  <a:pt x="7078" y="6364"/>
                  <a:pt x="7008" y="6364"/>
                </a:cubicBezTo>
                <a:lnTo>
                  <a:pt x="6264" y="6364"/>
                </a:lnTo>
                <a:cubicBezTo>
                  <a:pt x="6194" y="6364"/>
                  <a:pt x="6138" y="6420"/>
                  <a:pt x="6138" y="6490"/>
                </a:cubicBezTo>
                <a:lnTo>
                  <a:pt x="6138" y="8507"/>
                </a:lnTo>
                <a:lnTo>
                  <a:pt x="5629" y="8507"/>
                </a:lnTo>
                <a:cubicBezTo>
                  <a:pt x="5580" y="8507"/>
                  <a:pt x="5550" y="8560"/>
                  <a:pt x="5574" y="8602"/>
                </a:cubicBezTo>
                <a:lnTo>
                  <a:pt x="6575" y="10310"/>
                </a:lnTo>
                <a:cubicBezTo>
                  <a:pt x="6600" y="10351"/>
                  <a:pt x="6660" y="10351"/>
                  <a:pt x="6684" y="10310"/>
                </a:cubicBezTo>
                <a:lnTo>
                  <a:pt x="7685" y="8602"/>
                </a:lnTo>
                <a:cubicBezTo>
                  <a:pt x="7710" y="8560"/>
                  <a:pt x="7679" y="8507"/>
                  <a:pt x="7630" y="8507"/>
                </a:cubicBezTo>
                <a:lnTo>
                  <a:pt x="7134" y="8507"/>
                </a:lnTo>
                <a:close/>
                <a:moveTo>
                  <a:pt x="4289" y="4577"/>
                </a:moveTo>
                <a:lnTo>
                  <a:pt x="1708" y="4577"/>
                </a:lnTo>
                <a:cubicBezTo>
                  <a:pt x="1521" y="4577"/>
                  <a:pt x="1370" y="4425"/>
                  <a:pt x="1370" y="4240"/>
                </a:cubicBezTo>
                <a:lnTo>
                  <a:pt x="1370" y="4215"/>
                </a:lnTo>
                <a:cubicBezTo>
                  <a:pt x="1370" y="4029"/>
                  <a:pt x="1523" y="3877"/>
                  <a:pt x="1708" y="3877"/>
                </a:cubicBezTo>
                <a:lnTo>
                  <a:pt x="4289" y="3877"/>
                </a:lnTo>
                <a:cubicBezTo>
                  <a:pt x="4475" y="3877"/>
                  <a:pt x="4626" y="4030"/>
                  <a:pt x="4626" y="4215"/>
                </a:cubicBezTo>
                <a:lnTo>
                  <a:pt x="4626" y="4240"/>
                </a:lnTo>
                <a:cubicBezTo>
                  <a:pt x="4626" y="4425"/>
                  <a:pt x="4475" y="4577"/>
                  <a:pt x="4289" y="4577"/>
                </a:cubicBezTo>
                <a:close/>
                <a:moveTo>
                  <a:pt x="5103" y="5829"/>
                </a:moveTo>
                <a:lnTo>
                  <a:pt x="1708" y="5829"/>
                </a:lnTo>
                <a:cubicBezTo>
                  <a:pt x="1521" y="5829"/>
                  <a:pt x="1370" y="5676"/>
                  <a:pt x="1370" y="5491"/>
                </a:cubicBezTo>
                <a:lnTo>
                  <a:pt x="1370" y="5466"/>
                </a:lnTo>
                <a:cubicBezTo>
                  <a:pt x="1370" y="5280"/>
                  <a:pt x="1523" y="5129"/>
                  <a:pt x="1708" y="5129"/>
                </a:cubicBezTo>
                <a:lnTo>
                  <a:pt x="5103" y="5129"/>
                </a:lnTo>
                <a:cubicBezTo>
                  <a:pt x="5289" y="5129"/>
                  <a:pt x="5440" y="5281"/>
                  <a:pt x="5440" y="5466"/>
                </a:cubicBezTo>
                <a:lnTo>
                  <a:pt x="5440" y="5491"/>
                </a:lnTo>
                <a:cubicBezTo>
                  <a:pt x="5440" y="5676"/>
                  <a:pt x="5289" y="5829"/>
                  <a:pt x="5103" y="5829"/>
                </a:cubicBezTo>
                <a:close/>
                <a:moveTo>
                  <a:pt x="3879" y="9530"/>
                </a:moveTo>
                <a:lnTo>
                  <a:pt x="766" y="9530"/>
                </a:lnTo>
                <a:lnTo>
                  <a:pt x="766" y="844"/>
                </a:lnTo>
                <a:lnTo>
                  <a:pt x="5474" y="844"/>
                </a:lnTo>
                <a:lnTo>
                  <a:pt x="5474" y="3395"/>
                </a:lnTo>
                <a:lnTo>
                  <a:pt x="8027" y="3395"/>
                </a:lnTo>
                <a:lnTo>
                  <a:pt x="8029" y="5747"/>
                </a:lnTo>
                <a:cubicBezTo>
                  <a:pt x="8309" y="5875"/>
                  <a:pt x="8566" y="6042"/>
                  <a:pt x="8794" y="6243"/>
                </a:cubicBezTo>
                <a:lnTo>
                  <a:pt x="8794" y="3342"/>
                </a:lnTo>
                <a:cubicBezTo>
                  <a:pt x="8794" y="3249"/>
                  <a:pt x="8756" y="3160"/>
                  <a:pt x="8691" y="3094"/>
                </a:cubicBezTo>
                <a:lnTo>
                  <a:pt x="5695" y="102"/>
                </a:lnTo>
                <a:cubicBezTo>
                  <a:pt x="5629" y="36"/>
                  <a:pt x="5540" y="0"/>
                  <a:pt x="5446" y="0"/>
                </a:cubicBezTo>
                <a:lnTo>
                  <a:pt x="176" y="0"/>
                </a:lnTo>
                <a:cubicBezTo>
                  <a:pt x="79" y="0"/>
                  <a:pt x="0" y="79"/>
                  <a:pt x="0" y="176"/>
                </a:cubicBezTo>
                <a:lnTo>
                  <a:pt x="0" y="10200"/>
                </a:lnTo>
                <a:cubicBezTo>
                  <a:pt x="0" y="10297"/>
                  <a:pt x="79" y="10376"/>
                  <a:pt x="176" y="10376"/>
                </a:cubicBezTo>
                <a:lnTo>
                  <a:pt x="4329" y="10376"/>
                </a:lnTo>
                <a:cubicBezTo>
                  <a:pt x="4138" y="10120"/>
                  <a:pt x="3984" y="9836"/>
                  <a:pt x="3879" y="9530"/>
                </a:cubicBezTo>
                <a:close/>
                <a:moveTo>
                  <a:pt x="4576" y="6379"/>
                </a:moveTo>
                <a:lnTo>
                  <a:pt x="1696" y="6379"/>
                </a:lnTo>
                <a:cubicBezTo>
                  <a:pt x="1518" y="6379"/>
                  <a:pt x="1370" y="6536"/>
                  <a:pt x="1370" y="6729"/>
                </a:cubicBezTo>
                <a:cubicBezTo>
                  <a:pt x="1370" y="6921"/>
                  <a:pt x="1516" y="7079"/>
                  <a:pt x="1696" y="7079"/>
                </a:cubicBezTo>
                <a:lnTo>
                  <a:pt x="4094" y="7079"/>
                </a:lnTo>
                <a:cubicBezTo>
                  <a:pt x="4225" y="6822"/>
                  <a:pt x="4388" y="6587"/>
                  <a:pt x="4576" y="6379"/>
                </a:cubicBezTo>
                <a:close/>
                <a:moveTo>
                  <a:pt x="3840" y="7630"/>
                </a:moveTo>
                <a:lnTo>
                  <a:pt x="1696" y="7630"/>
                </a:lnTo>
                <a:cubicBezTo>
                  <a:pt x="1518" y="7630"/>
                  <a:pt x="1370" y="7787"/>
                  <a:pt x="1370" y="7980"/>
                </a:cubicBezTo>
                <a:cubicBezTo>
                  <a:pt x="1370" y="8172"/>
                  <a:pt x="1516" y="8330"/>
                  <a:pt x="1696" y="8330"/>
                </a:cubicBezTo>
                <a:lnTo>
                  <a:pt x="3721" y="8330"/>
                </a:lnTo>
                <a:cubicBezTo>
                  <a:pt x="3738" y="8089"/>
                  <a:pt x="3778" y="7854"/>
                  <a:pt x="3840" y="763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iconfont-10150-4948955"/>
          <p:cNvSpPr/>
          <p:nvPr/>
        </p:nvSpPr>
        <p:spPr>
          <a:xfrm>
            <a:off x="6681971" y="5062377"/>
            <a:ext cx="517924" cy="489458"/>
          </a:xfrm>
          <a:custGeom>
            <a:avLst/>
            <a:gdLst>
              <a:gd name="T0" fmla="*/ 4598 w 13062"/>
              <a:gd name="T1" fmla="*/ 10902 h 12434"/>
              <a:gd name="T2" fmla="*/ 1244 w 13062"/>
              <a:gd name="T3" fmla="*/ 10902 h 12434"/>
              <a:gd name="T4" fmla="*/ 1066 w 13062"/>
              <a:gd name="T5" fmla="*/ 10724 h 12434"/>
              <a:gd name="T6" fmla="*/ 1066 w 13062"/>
              <a:gd name="T7" fmla="*/ 1245 h 12434"/>
              <a:gd name="T8" fmla="*/ 1244 w 13062"/>
              <a:gd name="T9" fmla="*/ 1067 h 12434"/>
              <a:gd name="T10" fmla="*/ 10457 w 13062"/>
              <a:gd name="T11" fmla="*/ 1067 h 12434"/>
              <a:gd name="T12" fmla="*/ 10635 w 13062"/>
              <a:gd name="T13" fmla="*/ 1245 h 12434"/>
              <a:gd name="T14" fmla="*/ 10635 w 13062"/>
              <a:gd name="T15" fmla="*/ 3657 h 12434"/>
              <a:gd name="T16" fmla="*/ 11168 w 13062"/>
              <a:gd name="T17" fmla="*/ 4188 h 12434"/>
              <a:gd name="T18" fmla="*/ 11702 w 13062"/>
              <a:gd name="T19" fmla="*/ 3657 h 12434"/>
              <a:gd name="T20" fmla="*/ 11702 w 13062"/>
              <a:gd name="T21" fmla="*/ 1245 h 12434"/>
              <a:gd name="T22" fmla="*/ 10457 w 13062"/>
              <a:gd name="T23" fmla="*/ 0 h 12434"/>
              <a:gd name="T24" fmla="*/ 1244 w 13062"/>
              <a:gd name="T25" fmla="*/ 0 h 12434"/>
              <a:gd name="T26" fmla="*/ 0 w 13062"/>
              <a:gd name="T27" fmla="*/ 1245 h 12434"/>
              <a:gd name="T28" fmla="*/ 0 w 13062"/>
              <a:gd name="T29" fmla="*/ 10724 h 12434"/>
              <a:gd name="T30" fmla="*/ 1244 w 13062"/>
              <a:gd name="T31" fmla="*/ 11969 h 12434"/>
              <a:gd name="T32" fmla="*/ 4598 w 13062"/>
              <a:gd name="T33" fmla="*/ 11969 h 12434"/>
              <a:gd name="T34" fmla="*/ 5134 w 13062"/>
              <a:gd name="T35" fmla="*/ 11436 h 12434"/>
              <a:gd name="T36" fmla="*/ 4598 w 13062"/>
              <a:gd name="T37" fmla="*/ 10902 h 12434"/>
              <a:gd name="T38" fmla="*/ 2543 w 13062"/>
              <a:gd name="T39" fmla="*/ 3720 h 12434"/>
              <a:gd name="T40" fmla="*/ 8667 w 13062"/>
              <a:gd name="T41" fmla="*/ 3720 h 12434"/>
              <a:gd name="T42" fmla="*/ 9201 w 13062"/>
              <a:gd name="T43" fmla="*/ 3187 h 12434"/>
              <a:gd name="T44" fmla="*/ 8667 w 13062"/>
              <a:gd name="T45" fmla="*/ 2653 h 12434"/>
              <a:gd name="T46" fmla="*/ 2543 w 13062"/>
              <a:gd name="T47" fmla="*/ 2653 h 12434"/>
              <a:gd name="T48" fmla="*/ 2009 w 13062"/>
              <a:gd name="T49" fmla="*/ 3187 h 12434"/>
              <a:gd name="T50" fmla="*/ 2543 w 13062"/>
              <a:gd name="T51" fmla="*/ 3720 h 12434"/>
              <a:gd name="T52" fmla="*/ 2543 w 13062"/>
              <a:gd name="T53" fmla="*/ 6023 h 12434"/>
              <a:gd name="T54" fmla="*/ 6916 w 13062"/>
              <a:gd name="T55" fmla="*/ 6023 h 12434"/>
              <a:gd name="T56" fmla="*/ 7447 w 13062"/>
              <a:gd name="T57" fmla="*/ 5489 h 12434"/>
              <a:gd name="T58" fmla="*/ 6916 w 13062"/>
              <a:gd name="T59" fmla="*/ 4956 h 12434"/>
              <a:gd name="T60" fmla="*/ 2543 w 13062"/>
              <a:gd name="T61" fmla="*/ 4956 h 12434"/>
              <a:gd name="T62" fmla="*/ 2007 w 13062"/>
              <a:gd name="T63" fmla="*/ 5489 h 12434"/>
              <a:gd name="T64" fmla="*/ 2543 w 13062"/>
              <a:gd name="T65" fmla="*/ 6023 h 12434"/>
              <a:gd name="T66" fmla="*/ 2543 w 13062"/>
              <a:gd name="T67" fmla="*/ 8325 h 12434"/>
              <a:gd name="T68" fmla="*/ 5755 w 13062"/>
              <a:gd name="T69" fmla="*/ 8325 h 12434"/>
              <a:gd name="T70" fmla="*/ 6291 w 13062"/>
              <a:gd name="T71" fmla="*/ 7792 h 12434"/>
              <a:gd name="T72" fmla="*/ 5755 w 13062"/>
              <a:gd name="T73" fmla="*/ 7259 h 12434"/>
              <a:gd name="T74" fmla="*/ 2543 w 13062"/>
              <a:gd name="T75" fmla="*/ 7259 h 12434"/>
              <a:gd name="T76" fmla="*/ 2012 w 13062"/>
              <a:gd name="T77" fmla="*/ 7792 h 12434"/>
              <a:gd name="T78" fmla="*/ 2543 w 13062"/>
              <a:gd name="T79" fmla="*/ 8325 h 12434"/>
              <a:gd name="T80" fmla="*/ 10599 w 13062"/>
              <a:gd name="T81" fmla="*/ 5108 h 12434"/>
              <a:gd name="T82" fmla="*/ 11346 w 13062"/>
              <a:gd name="T83" fmla="*/ 5109 h 12434"/>
              <a:gd name="T84" fmla="*/ 12849 w 13062"/>
              <a:gd name="T85" fmla="*/ 6587 h 12434"/>
              <a:gd name="T86" fmla="*/ 12859 w 13062"/>
              <a:gd name="T87" fmla="*/ 7337 h 12434"/>
              <a:gd name="T88" fmla="*/ 8588 w 13062"/>
              <a:gd name="T89" fmla="*/ 11782 h 12434"/>
              <a:gd name="T90" fmla="*/ 8306 w 13062"/>
              <a:gd name="T91" fmla="*/ 11936 h 12434"/>
              <a:gd name="T92" fmla="*/ 6135 w 13062"/>
              <a:gd name="T93" fmla="*/ 12359 h 12434"/>
              <a:gd name="T94" fmla="*/ 5516 w 13062"/>
              <a:gd name="T95" fmla="*/ 11705 h 12434"/>
              <a:gd name="T96" fmla="*/ 6020 w 13062"/>
              <a:gd name="T97" fmla="*/ 9703 h 12434"/>
              <a:gd name="T98" fmla="*/ 6164 w 13062"/>
              <a:gd name="T99" fmla="*/ 9453 h 12434"/>
              <a:gd name="T100" fmla="*/ 10599 w 13062"/>
              <a:gd name="T101" fmla="*/ 5108 h 12434"/>
              <a:gd name="T102" fmla="*/ 7018 w 13062"/>
              <a:gd name="T103" fmla="*/ 10109 h 12434"/>
              <a:gd name="T104" fmla="*/ 6756 w 13062"/>
              <a:gd name="T105" fmla="*/ 11151 h 12434"/>
              <a:gd name="T106" fmla="*/ 7936 w 13062"/>
              <a:gd name="T107" fmla="*/ 10921 h 12434"/>
              <a:gd name="T108" fmla="*/ 11724 w 13062"/>
              <a:gd name="T109" fmla="*/ 6978 h 12434"/>
              <a:gd name="T110" fmla="*/ 10971 w 13062"/>
              <a:gd name="T111" fmla="*/ 6237 h 12434"/>
              <a:gd name="T112" fmla="*/ 7018 w 13062"/>
              <a:gd name="T113" fmla="*/ 10109 h 12434"/>
              <a:gd name="T114" fmla="*/ 11073 w 13062"/>
              <a:gd name="T115" fmla="*/ 7655 h 12434"/>
              <a:gd name="T116" fmla="*/ 10270 w 13062"/>
              <a:gd name="T117" fmla="*/ 6926 h 12434"/>
              <a:gd name="T118" fmla="*/ 9657 w 13062"/>
              <a:gd name="T119" fmla="*/ 7527 h 12434"/>
              <a:gd name="T120" fmla="*/ 10486 w 13062"/>
              <a:gd name="T121" fmla="*/ 8265 h 12434"/>
              <a:gd name="T122" fmla="*/ 11073 w 13062"/>
              <a:gd name="T123" fmla="*/ 7655 h 12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62" h="12434">
                <a:moveTo>
                  <a:pt x="4598" y="10902"/>
                </a:moveTo>
                <a:lnTo>
                  <a:pt x="1244" y="10902"/>
                </a:lnTo>
                <a:cubicBezTo>
                  <a:pt x="1146" y="10902"/>
                  <a:pt x="1066" y="10823"/>
                  <a:pt x="1066" y="10724"/>
                </a:cubicBezTo>
                <a:lnTo>
                  <a:pt x="1066" y="1245"/>
                </a:lnTo>
                <a:cubicBezTo>
                  <a:pt x="1066" y="1146"/>
                  <a:pt x="1146" y="1067"/>
                  <a:pt x="1244" y="1067"/>
                </a:cubicBezTo>
                <a:lnTo>
                  <a:pt x="10457" y="1067"/>
                </a:lnTo>
                <a:cubicBezTo>
                  <a:pt x="10555" y="1067"/>
                  <a:pt x="10635" y="1146"/>
                  <a:pt x="10635" y="1245"/>
                </a:cubicBezTo>
                <a:lnTo>
                  <a:pt x="10635" y="3657"/>
                </a:lnTo>
                <a:cubicBezTo>
                  <a:pt x="10636" y="3951"/>
                  <a:pt x="10875" y="4188"/>
                  <a:pt x="11168" y="4188"/>
                </a:cubicBezTo>
                <a:cubicBezTo>
                  <a:pt x="11462" y="4188"/>
                  <a:pt x="11700" y="3951"/>
                  <a:pt x="11702" y="3657"/>
                </a:cubicBezTo>
                <a:lnTo>
                  <a:pt x="11702" y="1245"/>
                </a:lnTo>
                <a:cubicBezTo>
                  <a:pt x="11702" y="557"/>
                  <a:pt x="11145" y="0"/>
                  <a:pt x="10457" y="0"/>
                </a:cubicBezTo>
                <a:lnTo>
                  <a:pt x="1244" y="0"/>
                </a:lnTo>
                <a:cubicBezTo>
                  <a:pt x="557" y="0"/>
                  <a:pt x="0" y="557"/>
                  <a:pt x="0" y="1245"/>
                </a:cubicBezTo>
                <a:lnTo>
                  <a:pt x="0" y="10724"/>
                </a:lnTo>
                <a:cubicBezTo>
                  <a:pt x="0" y="11411"/>
                  <a:pt x="556" y="11969"/>
                  <a:pt x="1244" y="11969"/>
                </a:cubicBezTo>
                <a:lnTo>
                  <a:pt x="4598" y="11969"/>
                </a:lnTo>
                <a:cubicBezTo>
                  <a:pt x="4894" y="11970"/>
                  <a:pt x="5134" y="11731"/>
                  <a:pt x="5134" y="11436"/>
                </a:cubicBezTo>
                <a:cubicBezTo>
                  <a:pt x="5134" y="11140"/>
                  <a:pt x="4894" y="10901"/>
                  <a:pt x="4598" y="10902"/>
                </a:cubicBezTo>
                <a:close/>
                <a:moveTo>
                  <a:pt x="2543" y="3720"/>
                </a:moveTo>
                <a:lnTo>
                  <a:pt x="8667" y="3720"/>
                </a:lnTo>
                <a:cubicBezTo>
                  <a:pt x="8962" y="3720"/>
                  <a:pt x="9201" y="3481"/>
                  <a:pt x="9201" y="3187"/>
                </a:cubicBezTo>
                <a:cubicBezTo>
                  <a:pt x="9201" y="2892"/>
                  <a:pt x="8962" y="2653"/>
                  <a:pt x="8667" y="2653"/>
                </a:cubicBezTo>
                <a:lnTo>
                  <a:pt x="2543" y="2653"/>
                </a:lnTo>
                <a:cubicBezTo>
                  <a:pt x="2248" y="2653"/>
                  <a:pt x="2009" y="2892"/>
                  <a:pt x="2009" y="3187"/>
                </a:cubicBezTo>
                <a:cubicBezTo>
                  <a:pt x="2009" y="3481"/>
                  <a:pt x="2248" y="3720"/>
                  <a:pt x="2543" y="3720"/>
                </a:cubicBezTo>
                <a:close/>
                <a:moveTo>
                  <a:pt x="2543" y="6023"/>
                </a:moveTo>
                <a:lnTo>
                  <a:pt x="6916" y="6023"/>
                </a:lnTo>
                <a:cubicBezTo>
                  <a:pt x="7209" y="6021"/>
                  <a:pt x="7447" y="5783"/>
                  <a:pt x="7447" y="5489"/>
                </a:cubicBezTo>
                <a:cubicBezTo>
                  <a:pt x="7447" y="5196"/>
                  <a:pt x="7209" y="4957"/>
                  <a:pt x="6916" y="4956"/>
                </a:cubicBezTo>
                <a:lnTo>
                  <a:pt x="2543" y="4956"/>
                </a:lnTo>
                <a:cubicBezTo>
                  <a:pt x="2247" y="4955"/>
                  <a:pt x="2007" y="5194"/>
                  <a:pt x="2007" y="5489"/>
                </a:cubicBezTo>
                <a:cubicBezTo>
                  <a:pt x="2007" y="5785"/>
                  <a:pt x="2247" y="6024"/>
                  <a:pt x="2543" y="6023"/>
                </a:cubicBezTo>
                <a:close/>
                <a:moveTo>
                  <a:pt x="2543" y="8325"/>
                </a:moveTo>
                <a:lnTo>
                  <a:pt x="5755" y="8325"/>
                </a:lnTo>
                <a:cubicBezTo>
                  <a:pt x="6050" y="8327"/>
                  <a:pt x="6291" y="8087"/>
                  <a:pt x="6291" y="7792"/>
                </a:cubicBezTo>
                <a:cubicBezTo>
                  <a:pt x="6291" y="7496"/>
                  <a:pt x="6050" y="7257"/>
                  <a:pt x="5755" y="7259"/>
                </a:cubicBezTo>
                <a:lnTo>
                  <a:pt x="2543" y="7259"/>
                </a:lnTo>
                <a:cubicBezTo>
                  <a:pt x="2249" y="7260"/>
                  <a:pt x="2012" y="7498"/>
                  <a:pt x="2012" y="7792"/>
                </a:cubicBezTo>
                <a:cubicBezTo>
                  <a:pt x="2012" y="8085"/>
                  <a:pt x="2249" y="8324"/>
                  <a:pt x="2543" y="8325"/>
                </a:cubicBezTo>
                <a:close/>
                <a:moveTo>
                  <a:pt x="10599" y="5108"/>
                </a:moveTo>
                <a:cubicBezTo>
                  <a:pt x="10806" y="4905"/>
                  <a:pt x="11139" y="4905"/>
                  <a:pt x="11346" y="5109"/>
                </a:cubicBezTo>
                <a:lnTo>
                  <a:pt x="12849" y="6587"/>
                </a:lnTo>
                <a:cubicBezTo>
                  <a:pt x="13057" y="6791"/>
                  <a:pt x="13062" y="7126"/>
                  <a:pt x="12859" y="7337"/>
                </a:cubicBezTo>
                <a:lnTo>
                  <a:pt x="8588" y="11782"/>
                </a:lnTo>
                <a:cubicBezTo>
                  <a:pt x="8512" y="11861"/>
                  <a:pt x="8414" y="11915"/>
                  <a:pt x="8306" y="11936"/>
                </a:cubicBezTo>
                <a:lnTo>
                  <a:pt x="6135" y="12359"/>
                </a:lnTo>
                <a:cubicBezTo>
                  <a:pt x="5751" y="12434"/>
                  <a:pt x="5421" y="12084"/>
                  <a:pt x="5516" y="11705"/>
                </a:cubicBezTo>
                <a:lnTo>
                  <a:pt x="6020" y="9703"/>
                </a:lnTo>
                <a:cubicBezTo>
                  <a:pt x="6044" y="9608"/>
                  <a:pt x="6094" y="9522"/>
                  <a:pt x="6164" y="9453"/>
                </a:cubicBezTo>
                <a:lnTo>
                  <a:pt x="10599" y="5108"/>
                </a:lnTo>
                <a:close/>
                <a:moveTo>
                  <a:pt x="7018" y="10109"/>
                </a:moveTo>
                <a:lnTo>
                  <a:pt x="6756" y="11151"/>
                </a:lnTo>
                <a:lnTo>
                  <a:pt x="7936" y="10921"/>
                </a:lnTo>
                <a:lnTo>
                  <a:pt x="11724" y="6978"/>
                </a:lnTo>
                <a:lnTo>
                  <a:pt x="10971" y="6237"/>
                </a:lnTo>
                <a:lnTo>
                  <a:pt x="7018" y="10109"/>
                </a:lnTo>
                <a:close/>
                <a:moveTo>
                  <a:pt x="11073" y="7655"/>
                </a:moveTo>
                <a:lnTo>
                  <a:pt x="10270" y="6926"/>
                </a:lnTo>
                <a:lnTo>
                  <a:pt x="9657" y="7527"/>
                </a:lnTo>
                <a:lnTo>
                  <a:pt x="10486" y="8265"/>
                </a:lnTo>
                <a:lnTo>
                  <a:pt x="11073" y="765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arrow_154656"/>
          <p:cNvSpPr/>
          <p:nvPr/>
        </p:nvSpPr>
        <p:spPr>
          <a:xfrm>
            <a:off x="7948786" y="5177577"/>
            <a:ext cx="609685" cy="332704"/>
          </a:xfrm>
          <a:custGeom>
            <a:avLst/>
            <a:gdLst>
              <a:gd name="T0" fmla="*/ 4341 w 4420"/>
              <a:gd name="T1" fmla="*/ 1075 h 2416"/>
              <a:gd name="T2" fmla="*/ 3341 w 4420"/>
              <a:gd name="T3" fmla="*/ 75 h 2416"/>
              <a:gd name="T4" fmla="*/ 3123 w 4420"/>
              <a:gd name="T5" fmla="*/ 31 h 2416"/>
              <a:gd name="T6" fmla="*/ 3000 w 4420"/>
              <a:gd name="T7" fmla="*/ 216 h 2416"/>
              <a:gd name="T8" fmla="*/ 3000 w 4420"/>
              <a:gd name="T9" fmla="*/ 1016 h 2416"/>
              <a:gd name="T10" fmla="*/ 200 w 4420"/>
              <a:gd name="T11" fmla="*/ 1016 h 2416"/>
              <a:gd name="T12" fmla="*/ 0 w 4420"/>
              <a:gd name="T13" fmla="*/ 1216 h 2416"/>
              <a:gd name="T14" fmla="*/ 200 w 4420"/>
              <a:gd name="T15" fmla="*/ 1416 h 2416"/>
              <a:gd name="T16" fmla="*/ 3000 w 4420"/>
              <a:gd name="T17" fmla="*/ 1416 h 2416"/>
              <a:gd name="T18" fmla="*/ 3000 w 4420"/>
              <a:gd name="T19" fmla="*/ 2216 h 2416"/>
              <a:gd name="T20" fmla="*/ 3123 w 4420"/>
              <a:gd name="T21" fmla="*/ 2401 h 2416"/>
              <a:gd name="T22" fmla="*/ 3200 w 4420"/>
              <a:gd name="T23" fmla="*/ 2416 h 2416"/>
              <a:gd name="T24" fmla="*/ 3341 w 4420"/>
              <a:gd name="T25" fmla="*/ 2357 h 2416"/>
              <a:gd name="T26" fmla="*/ 4341 w 4420"/>
              <a:gd name="T27" fmla="*/ 1357 h 2416"/>
              <a:gd name="T28" fmla="*/ 4341 w 4420"/>
              <a:gd name="T29" fmla="*/ 1075 h 2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420" h="2416">
                <a:moveTo>
                  <a:pt x="4341" y="1075"/>
                </a:moveTo>
                <a:lnTo>
                  <a:pt x="3341" y="75"/>
                </a:lnTo>
                <a:cubicBezTo>
                  <a:pt x="3284" y="17"/>
                  <a:pt x="3198" y="0"/>
                  <a:pt x="3123" y="31"/>
                </a:cubicBezTo>
                <a:cubicBezTo>
                  <a:pt x="3049" y="62"/>
                  <a:pt x="3000" y="135"/>
                  <a:pt x="3000" y="216"/>
                </a:cubicBezTo>
                <a:lnTo>
                  <a:pt x="3000" y="1016"/>
                </a:lnTo>
                <a:lnTo>
                  <a:pt x="200" y="1016"/>
                </a:lnTo>
                <a:cubicBezTo>
                  <a:pt x="90" y="1016"/>
                  <a:pt x="0" y="1106"/>
                  <a:pt x="0" y="1216"/>
                </a:cubicBezTo>
                <a:cubicBezTo>
                  <a:pt x="0" y="1326"/>
                  <a:pt x="90" y="1416"/>
                  <a:pt x="200" y="1416"/>
                </a:cubicBezTo>
                <a:lnTo>
                  <a:pt x="3000" y="1416"/>
                </a:lnTo>
                <a:lnTo>
                  <a:pt x="3000" y="2216"/>
                </a:lnTo>
                <a:cubicBezTo>
                  <a:pt x="3000" y="2297"/>
                  <a:pt x="3049" y="2370"/>
                  <a:pt x="3123" y="2401"/>
                </a:cubicBezTo>
                <a:cubicBezTo>
                  <a:pt x="3148" y="2411"/>
                  <a:pt x="3174" y="2416"/>
                  <a:pt x="3200" y="2416"/>
                </a:cubicBezTo>
                <a:cubicBezTo>
                  <a:pt x="3252" y="2416"/>
                  <a:pt x="3303" y="2396"/>
                  <a:pt x="3341" y="2357"/>
                </a:cubicBezTo>
                <a:lnTo>
                  <a:pt x="4341" y="1357"/>
                </a:lnTo>
                <a:cubicBezTo>
                  <a:pt x="4420" y="1279"/>
                  <a:pt x="4420" y="1153"/>
                  <a:pt x="4341" y="107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文本框 2"/>
          <p:cNvSpPr txBox="1"/>
          <p:nvPr/>
        </p:nvSpPr>
        <p:spPr>
          <a:xfrm>
            <a:off x="718820" y="549910"/>
            <a:ext cx="8240395" cy="953135"/>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dirty="0"/>
          </a:p>
          <a:p>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办理流程</a:t>
            </a:r>
            <a:endParaRPr lang="zh-CN" altLang="en-US" dirty="0"/>
          </a:p>
        </p:txBody>
      </p:sp>
      <p:pic>
        <p:nvPicPr>
          <p:cNvPr id="11" name="图片 10"/>
          <p:cNvPicPr>
            <a:picLocks noChangeAspect="1"/>
          </p:cNvPicPr>
          <p:nvPr/>
        </p:nvPicPr>
        <p:blipFill>
          <a:blip r:embed="rId1"/>
          <a:stretch>
            <a:fillRect/>
          </a:stretch>
        </p:blipFill>
        <p:spPr>
          <a:xfrm>
            <a:off x="8692819" y="594808"/>
            <a:ext cx="2845890" cy="455034"/>
          </a:xfrm>
          <a:prstGeom prst="rect">
            <a:avLst/>
          </a:prstGeom>
        </p:spPr>
      </p:pic>
      <p:grpSp>
        <p:nvGrpSpPr>
          <p:cNvPr id="3" name="组合 2"/>
          <p:cNvGrpSpPr/>
          <p:nvPr/>
        </p:nvGrpSpPr>
        <p:grpSpPr>
          <a:xfrm>
            <a:off x="983569" y="1377950"/>
            <a:ext cx="10224863" cy="4657725"/>
            <a:chOff x="983569" y="1238250"/>
            <a:chExt cx="10224863" cy="4657725"/>
          </a:xfrm>
        </p:grpSpPr>
        <p:sp>
          <p:nvSpPr>
            <p:cNvPr id="4" name="íšľíďe"/>
            <p:cNvSpPr/>
            <p:nvPr/>
          </p:nvSpPr>
          <p:spPr>
            <a:xfrm>
              <a:off x="983569" y="1238250"/>
              <a:ext cx="10224863" cy="2609850"/>
            </a:xfrm>
            <a:prstGeom prst="round2SameRect">
              <a:avLst>
                <a:gd name="adj1" fmla="val 0"/>
                <a:gd name="adj2" fmla="val 0"/>
              </a:avLst>
            </a:prstGeom>
            <a:pattFill prst="pct5">
              <a:fgClr>
                <a:srgbClr val="E4E6EA"/>
              </a:fgClr>
              <a:bgClr>
                <a:srgbClr val="ADB5BF"/>
              </a:bgClr>
            </a:patt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dirty="0"/>
            </a:p>
          </p:txBody>
        </p:sp>
        <p:grpSp>
          <p:nvGrpSpPr>
            <p:cNvPr id="5" name="îṣḻiḑé"/>
            <p:cNvGrpSpPr/>
            <p:nvPr/>
          </p:nvGrpSpPr>
          <p:grpSpPr>
            <a:xfrm>
              <a:off x="983569" y="4181101"/>
              <a:ext cx="4623580" cy="1714874"/>
              <a:chOff x="3513668" y="2905208"/>
              <a:chExt cx="2921001" cy="1714874"/>
            </a:xfrm>
          </p:grpSpPr>
          <p:sp>
            <p:nvSpPr>
              <p:cNvPr id="10" name="ïṡ1ïḓe"/>
              <p:cNvSpPr/>
              <p:nvPr/>
            </p:nvSpPr>
            <p:spPr>
              <a:xfrm>
                <a:off x="3513668" y="3127601"/>
                <a:ext cx="2921001" cy="1492481"/>
              </a:xfrm>
              <a:prstGeom prst="rect">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nSpc>
                    <a:spcPct val="130000"/>
                  </a:lnSpc>
                </a:pPr>
                <a:endParaRPr kumimoji="1" lang="en-US" altLang="zh-CN" sz="1000" dirty="0">
                  <a:solidFill>
                    <a:schemeClr val="tx1"/>
                  </a:solidFill>
                </a:endParaRPr>
              </a:p>
            </p:txBody>
          </p:sp>
          <p:sp>
            <p:nvSpPr>
              <p:cNvPr id="12" name="îSḻiḋe"/>
              <p:cNvSpPr/>
              <p:nvPr/>
            </p:nvSpPr>
            <p:spPr>
              <a:xfrm>
                <a:off x="3754969" y="2905208"/>
                <a:ext cx="1947505" cy="444788"/>
              </a:xfrm>
              <a:prstGeom prst="homePlat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r>
                  <a:rPr kumimoji="1" lang="zh-CN" altLang="en-US" sz="1400" b="1" dirty="0">
                    <a:solidFill>
                      <a:srgbClr val="FFFFFF"/>
                    </a:solidFill>
                  </a:rPr>
                  <a:t>开始审批</a:t>
                </a:r>
                <a:endParaRPr kumimoji="1" lang="en-US" altLang="zh-CN" sz="1400" b="1" dirty="0">
                  <a:solidFill>
                    <a:srgbClr val="FFFFFF"/>
                  </a:solidFill>
                </a:endParaRPr>
              </a:p>
            </p:txBody>
          </p:sp>
        </p:grpSp>
        <p:sp>
          <p:nvSpPr>
            <p:cNvPr id="6" name="íṧ1iďê"/>
            <p:cNvSpPr/>
            <p:nvPr/>
          </p:nvSpPr>
          <p:spPr>
            <a:xfrm>
              <a:off x="5909404" y="5014612"/>
              <a:ext cx="373191" cy="270244"/>
            </a:xfrm>
            <a:custGeom>
              <a:avLst/>
              <a:gdLst>
                <a:gd name="connsiteX0" fmla="*/ 1186163 w 1196834"/>
                <a:gd name="connsiteY0" fmla="*/ 458978 h 866682"/>
                <a:gd name="connsiteX1" fmla="*/ 1186163 w 1196834"/>
                <a:gd name="connsiteY1" fmla="*/ 407593 h 866682"/>
                <a:gd name="connsiteX2" fmla="*/ 789147 w 1196834"/>
                <a:gd name="connsiteY2" fmla="*/ 10578 h 866682"/>
                <a:gd name="connsiteX3" fmla="*/ 737702 w 1196834"/>
                <a:gd name="connsiteY3" fmla="*/ 10610 h 866682"/>
                <a:gd name="connsiteX4" fmla="*/ 727098 w 1196834"/>
                <a:gd name="connsiteY4" fmla="*/ 36330 h 866682"/>
                <a:gd name="connsiteX5" fmla="*/ 727098 w 1196834"/>
                <a:gd name="connsiteY5" fmla="*/ 160610 h 866682"/>
                <a:gd name="connsiteX6" fmla="*/ 36320 w 1196834"/>
                <a:gd name="connsiteY6" fmla="*/ 160610 h 866682"/>
                <a:gd name="connsiteX7" fmla="*/ -37 w 1196834"/>
                <a:gd name="connsiteY7" fmla="*/ 196967 h 866682"/>
                <a:gd name="connsiteX8" fmla="*/ -37 w 1196834"/>
                <a:gd name="connsiteY8" fmla="*/ 669605 h 866682"/>
                <a:gd name="connsiteX9" fmla="*/ 36320 w 1196834"/>
                <a:gd name="connsiteY9" fmla="*/ 705961 h 866682"/>
                <a:gd name="connsiteX10" fmla="*/ 727098 w 1196834"/>
                <a:gd name="connsiteY10" fmla="*/ 705961 h 866682"/>
                <a:gd name="connsiteX11" fmla="*/ 727098 w 1196834"/>
                <a:gd name="connsiteY11" fmla="*/ 830241 h 866682"/>
                <a:gd name="connsiteX12" fmla="*/ 763455 w 1196834"/>
                <a:gd name="connsiteY12" fmla="*/ 866628 h 866682"/>
                <a:gd name="connsiteX13" fmla="*/ 789147 w 1196834"/>
                <a:gd name="connsiteY13" fmla="*/ 855994 h 86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6834" h="866682">
                  <a:moveTo>
                    <a:pt x="1186163" y="458978"/>
                  </a:moveTo>
                  <a:cubicBezTo>
                    <a:pt x="1200342" y="444780"/>
                    <a:pt x="1200342" y="421791"/>
                    <a:pt x="1186163" y="407593"/>
                  </a:cubicBezTo>
                  <a:lnTo>
                    <a:pt x="789147" y="10578"/>
                  </a:lnTo>
                  <a:cubicBezTo>
                    <a:pt x="774968" y="-3612"/>
                    <a:pt x="751942" y="-3597"/>
                    <a:pt x="737702" y="10610"/>
                  </a:cubicBezTo>
                  <a:cubicBezTo>
                    <a:pt x="730916" y="17433"/>
                    <a:pt x="727098" y="26686"/>
                    <a:pt x="727098" y="36330"/>
                  </a:cubicBezTo>
                  <a:lnTo>
                    <a:pt x="727098" y="160610"/>
                  </a:lnTo>
                  <a:lnTo>
                    <a:pt x="36320" y="160610"/>
                  </a:lnTo>
                  <a:cubicBezTo>
                    <a:pt x="16263" y="160610"/>
                    <a:pt x="-37" y="176886"/>
                    <a:pt x="-37" y="196967"/>
                  </a:cubicBezTo>
                  <a:lnTo>
                    <a:pt x="-37" y="669605"/>
                  </a:lnTo>
                  <a:cubicBezTo>
                    <a:pt x="-37" y="689686"/>
                    <a:pt x="16263" y="705961"/>
                    <a:pt x="36320" y="705961"/>
                  </a:cubicBezTo>
                  <a:lnTo>
                    <a:pt x="727098" y="705961"/>
                  </a:lnTo>
                  <a:lnTo>
                    <a:pt x="727098" y="830241"/>
                  </a:lnTo>
                  <a:cubicBezTo>
                    <a:pt x="727098" y="850322"/>
                    <a:pt x="743338" y="866610"/>
                    <a:pt x="763455" y="866628"/>
                  </a:cubicBezTo>
                  <a:cubicBezTo>
                    <a:pt x="773089" y="866634"/>
                    <a:pt x="782300" y="862810"/>
                    <a:pt x="789147" y="855994"/>
                  </a:cubicBezTo>
                  <a:close/>
                </a:path>
              </a:pathLst>
            </a:custGeom>
            <a:solidFill>
              <a:schemeClr val="tx2">
                <a:alpha val="20000"/>
              </a:schemeClr>
            </a:solidFill>
            <a:ln w="6055" cap="flat">
              <a:noFill/>
              <a:prstDash val="solid"/>
              <a:miter/>
            </a:ln>
          </p:spPr>
          <p:txBody>
            <a:bodyPr rtlCol="0" anchor="ctr"/>
            <a:lstStyle/>
            <a:p>
              <a:endParaRPr lang="zh-CN" altLang="en-US" dirty="0"/>
            </a:p>
          </p:txBody>
        </p:sp>
        <p:grpSp>
          <p:nvGrpSpPr>
            <p:cNvPr id="7" name="ïṥḷíḑé"/>
            <p:cNvGrpSpPr/>
            <p:nvPr/>
          </p:nvGrpSpPr>
          <p:grpSpPr>
            <a:xfrm>
              <a:off x="6584851" y="4181101"/>
              <a:ext cx="4623580" cy="1714874"/>
              <a:chOff x="3513668" y="2905208"/>
              <a:chExt cx="2921001" cy="1714874"/>
            </a:xfrm>
          </p:grpSpPr>
          <p:sp>
            <p:nvSpPr>
              <p:cNvPr id="8" name="íṥ1ïḑê"/>
              <p:cNvSpPr/>
              <p:nvPr/>
            </p:nvSpPr>
            <p:spPr>
              <a:xfrm>
                <a:off x="3513668" y="3127601"/>
                <a:ext cx="2921001" cy="1492481"/>
              </a:xfrm>
              <a:prstGeom prst="rect">
                <a:avLst/>
              </a:prstGeom>
              <a:solidFill>
                <a:schemeClr val="tx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nSpc>
                    <a:spcPct val="130000"/>
                  </a:lnSpc>
                </a:pPr>
                <a:r>
                  <a:rPr kumimoji="1" lang="en-US" altLang="zh-CN" sz="1000" dirty="0">
                    <a:solidFill>
                      <a:schemeClr val="tx1"/>
                    </a:solidFill>
                  </a:rPr>
                  <a:t>, </a:t>
                </a:r>
                <a:endParaRPr kumimoji="1" lang="en-US" altLang="zh-CN" sz="1000" dirty="0">
                  <a:solidFill>
                    <a:schemeClr val="tx1"/>
                  </a:solidFill>
                </a:endParaRPr>
              </a:p>
            </p:txBody>
          </p:sp>
          <p:sp>
            <p:nvSpPr>
              <p:cNvPr id="9" name="ísľidè"/>
              <p:cNvSpPr/>
              <p:nvPr/>
            </p:nvSpPr>
            <p:spPr>
              <a:xfrm>
                <a:off x="3754970" y="2905208"/>
                <a:ext cx="1796560" cy="444788"/>
              </a:xfrm>
              <a:prstGeom prst="homePlat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r>
                  <a:rPr kumimoji="1" lang="zh-CN" altLang="en-US" sz="1400" b="1" dirty="0">
                    <a:solidFill>
                      <a:srgbClr val="FFFFFF"/>
                    </a:solidFill>
                  </a:rPr>
                  <a:t>审批完成</a:t>
                </a:r>
                <a:endParaRPr kumimoji="1" lang="en-US" altLang="zh-CN" sz="1400" b="1" dirty="0">
                  <a:solidFill>
                    <a:srgbClr val="FFFFFF"/>
                  </a:solidFill>
                </a:endParaRPr>
              </a:p>
            </p:txBody>
          </p:sp>
        </p:grpSp>
      </p:grpSp>
      <p:sp>
        <p:nvSpPr>
          <p:cNvPr id="13" name="ïSľídè"/>
          <p:cNvSpPr txBox="1"/>
          <p:nvPr/>
        </p:nvSpPr>
        <p:spPr>
          <a:xfrm>
            <a:off x="1118296" y="4857750"/>
            <a:ext cx="4354125" cy="863599"/>
          </a:xfrm>
          <a:prstGeom prst="rect">
            <a:avLst/>
          </a:prstGeom>
          <a:noFill/>
          <a:ln>
            <a:noFill/>
          </a:ln>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buSzPct val="25000"/>
            </a:pPr>
            <a:r>
              <a:rPr lang="en-US" altLang="zh-CN" dirty="0"/>
              <a:t>5. </a:t>
            </a:r>
            <a:r>
              <a:rPr lang="zh-CN" altLang="en-US" dirty="0"/>
              <a:t>申请信息受理后，审批人员需在</a:t>
            </a:r>
            <a:r>
              <a:rPr lang="en-US" altLang="zh-CN" b="1" dirty="0"/>
              <a:t>5</a:t>
            </a:r>
            <a:r>
              <a:rPr lang="zh-CN" altLang="en-US" b="1" dirty="0"/>
              <a:t>个工作日</a:t>
            </a:r>
            <a:r>
              <a:rPr lang="zh-CN" altLang="en-US" dirty="0"/>
              <a:t>内完成审批</a:t>
            </a:r>
            <a:endParaRPr lang="en-US" dirty="0"/>
          </a:p>
        </p:txBody>
      </p:sp>
      <p:sp>
        <p:nvSpPr>
          <p:cNvPr id="14" name="ïSľídè"/>
          <p:cNvSpPr txBox="1"/>
          <p:nvPr/>
        </p:nvSpPr>
        <p:spPr>
          <a:xfrm>
            <a:off x="6680389" y="4857750"/>
            <a:ext cx="4354125" cy="863599"/>
          </a:xfrm>
          <a:prstGeom prst="rect">
            <a:avLst/>
          </a:prstGeom>
          <a:noFill/>
          <a:ln>
            <a:noFill/>
          </a:ln>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buSzPct val="25000"/>
            </a:pPr>
            <a:r>
              <a:rPr lang="en-US" altLang="zh-CN" dirty="0"/>
              <a:t>6. </a:t>
            </a:r>
            <a:r>
              <a:rPr lang="zh-CN" altLang="en-US" dirty="0"/>
              <a:t>审批完成后，将审批结果自动推送到</a:t>
            </a:r>
            <a:r>
              <a:rPr lang="zh-CN" altLang="en-US" b="1" dirty="0"/>
              <a:t>“高效办成一件事平台”</a:t>
            </a:r>
            <a:r>
              <a:rPr lang="zh-CN" altLang="en-US" dirty="0"/>
              <a:t>。</a:t>
            </a:r>
            <a:endParaRPr lang="en-US" dirty="0"/>
          </a:p>
        </p:txBody>
      </p:sp>
      <p:pic>
        <p:nvPicPr>
          <p:cNvPr id="15" name="图片 14"/>
          <p:cNvPicPr>
            <a:picLocks noChangeAspect="1"/>
          </p:cNvPicPr>
          <p:nvPr/>
        </p:nvPicPr>
        <p:blipFill rotWithShape="1">
          <a:blip r:embed="rId2"/>
          <a:srcRect t="50000" b="12396"/>
          <a:stretch>
            <a:fillRect/>
          </a:stretch>
        </p:blipFill>
        <p:spPr>
          <a:xfrm>
            <a:off x="964617" y="1368425"/>
            <a:ext cx="10243814" cy="2609850"/>
          </a:xfrm>
          <a:prstGeom prst="rect">
            <a:avLst/>
          </a:prstGeom>
        </p:spPr>
      </p:pic>
      <p:sp>
        <p:nvSpPr>
          <p:cNvPr id="16" name="文本框 15"/>
          <p:cNvSpPr txBox="1"/>
          <p:nvPr/>
        </p:nvSpPr>
        <p:spPr>
          <a:xfrm>
            <a:off x="2454468" y="1726738"/>
            <a:ext cx="7049080" cy="461665"/>
          </a:xfrm>
          <a:prstGeom prst="rect">
            <a:avLst/>
          </a:prstGeom>
          <a:noFill/>
        </p:spPr>
        <p:txBody>
          <a:bodyPr wrap="square">
            <a:spAutoFit/>
          </a:bodyPr>
          <a:lstStyle/>
          <a:p>
            <a:pPr marL="0" marR="0" lvl="0" indent="0" algn="ctr"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“高效办成一件事” </a:t>
            </a:r>
            <a:r>
              <a:rPr kumimoji="0" lang="zh-CN" altLang="en-US" sz="2400" b="1" i="0" u="none" strike="noStrike" kern="1200" cap="none" spc="0" normalizeH="0" baseline="0" noProof="0" dirty="0">
                <a:ln>
                  <a:noFill/>
                </a:ln>
                <a:effectLst/>
                <a:uLnTx/>
                <a:uFillTx/>
              </a:rPr>
              <a:t>消防相关办理流程（</a:t>
            </a:r>
            <a:r>
              <a:rPr lang="zh-CN" altLang="en-US" sz="2400" b="1" dirty="0"/>
              <a:t>开始审批</a:t>
            </a:r>
            <a:r>
              <a:rPr kumimoji="0" lang="zh-CN" altLang="en-US" sz="2400" b="1" i="0" u="none" strike="noStrike" kern="1200" cap="none" spc="0" normalizeH="0" baseline="0" noProof="0" dirty="0">
                <a:ln>
                  <a:noFill/>
                </a:ln>
                <a:effectLst/>
                <a:uLnTx/>
                <a:uFillTx/>
              </a:rPr>
              <a:t>） </a:t>
            </a:r>
            <a:endParaRPr kumimoji="0" lang="en-US" altLang="zh-CN" sz="2400" b="1" i="0" u="none" strike="noStrike" kern="1200" cap="none" spc="0" normalizeH="0" baseline="0" noProof="0" dirty="0">
              <a:ln>
                <a:noFill/>
              </a:ln>
              <a:effectLst/>
              <a:uLnTx/>
              <a:uFillTx/>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办理流程</a:t>
            </a:r>
            <a:endParaRPr lang="zh-CN" altLang="en-US" dirty="0"/>
          </a:p>
        </p:txBody>
      </p:sp>
      <p:pic>
        <p:nvPicPr>
          <p:cNvPr id="11" name="图片 10"/>
          <p:cNvPicPr>
            <a:picLocks noChangeAspect="1"/>
          </p:cNvPicPr>
          <p:nvPr/>
        </p:nvPicPr>
        <p:blipFill>
          <a:blip r:embed="rId1"/>
          <a:stretch>
            <a:fillRect/>
          </a:stretch>
        </p:blipFill>
        <p:spPr>
          <a:xfrm>
            <a:off x="8700315" y="612449"/>
            <a:ext cx="2845890" cy="455034"/>
          </a:xfrm>
          <a:prstGeom prst="rect">
            <a:avLst/>
          </a:prstGeom>
        </p:spPr>
      </p:pic>
      <p:pic>
        <p:nvPicPr>
          <p:cNvPr id="5" name="图片 4"/>
          <p:cNvPicPr>
            <a:picLocks noChangeAspect="1"/>
          </p:cNvPicPr>
          <p:nvPr/>
        </p:nvPicPr>
        <p:blipFill rotWithShape="1">
          <a:blip r:embed="rId2"/>
          <a:srcRect l="21088" r="34993" b="5769"/>
          <a:stretch>
            <a:fillRect/>
          </a:stretch>
        </p:blipFill>
        <p:spPr>
          <a:xfrm>
            <a:off x="7969521" y="-1"/>
            <a:ext cx="4222480" cy="6858001"/>
          </a:xfrm>
          <a:prstGeom prst="rect">
            <a:avLst/>
          </a:prstGeom>
        </p:spPr>
      </p:pic>
      <p:pic>
        <p:nvPicPr>
          <p:cNvPr id="15" name="图片 14"/>
          <p:cNvPicPr>
            <a:picLocks noChangeAspect="1"/>
          </p:cNvPicPr>
          <p:nvPr/>
        </p:nvPicPr>
        <p:blipFill>
          <a:blip r:embed="rId3"/>
          <a:stretch>
            <a:fillRect/>
          </a:stretch>
        </p:blipFill>
        <p:spPr>
          <a:xfrm>
            <a:off x="586421" y="893779"/>
            <a:ext cx="6276392" cy="583563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8700315" y="612449"/>
            <a:ext cx="2845890" cy="455034"/>
          </a:xfrm>
          <a:prstGeom prst="rect">
            <a:avLst/>
          </a:prstGeom>
        </p:spPr>
      </p:pic>
      <p:sp>
        <p:nvSpPr>
          <p:cNvPr id="3" name="íš1íḑê"/>
          <p:cNvSpPr txBox="1"/>
          <p:nvPr/>
        </p:nvSpPr>
        <p:spPr>
          <a:xfrm>
            <a:off x="489276" y="3012947"/>
            <a:ext cx="7543800" cy="830997"/>
          </a:xfrm>
          <a:prstGeom prst="rect">
            <a:avLst/>
          </a:prstGeom>
          <a:noFill/>
          <a:ln>
            <a:noFill/>
          </a:ln>
        </p:spPr>
        <p:txBody>
          <a:bodyPr wrap="square" lIns="91440" tIns="45720" rIns="91440" bIns="45720" anchor="ctr" anchorCtr="0">
            <a:spAutoFit/>
          </a:bodyPr>
          <a:lstStyle/>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a:t>
            </a:r>
            <a:r>
              <a:rPr lang="zh-CN" altLang="en-US" sz="2400" b="1" dirty="0">
                <a:solidFill>
                  <a:schemeClr val="accent1"/>
                </a:solidFill>
              </a:rPr>
              <a:t>高效办成一件事</a:t>
            </a:r>
            <a:r>
              <a:rPr kumimoji="0" lang="zh-CN" altLang="en-US" sz="2400" b="1" i="0" u="none" strike="noStrike" kern="1200" cap="none" spc="0" normalizeH="0" baseline="0" noProof="0" dirty="0">
                <a:ln>
                  <a:noFill/>
                </a:ln>
                <a:solidFill>
                  <a:schemeClr val="accent1"/>
                </a:solidFill>
                <a:effectLst/>
                <a:uLnTx/>
                <a:uFillTx/>
              </a:rPr>
              <a:t>” </a:t>
            </a:r>
            <a:endParaRPr kumimoji="0" lang="en-US" altLang="zh-CN" sz="2400" b="1" i="0" u="none" strike="noStrike" kern="1200" cap="none" spc="0" normalizeH="0" baseline="0" noProof="0" dirty="0">
              <a:ln>
                <a:noFill/>
              </a:ln>
              <a:solidFill>
                <a:schemeClr val="accent1"/>
              </a:solidFill>
              <a:effectLst/>
              <a:uLnTx/>
              <a:uFillTx/>
            </a:endParaRPr>
          </a:p>
          <a:p>
            <a:pPr marL="0" marR="0" lvl="0" indent="0" defTabSz="913765" rtl="0" eaLnBrk="1" fontAlgn="auto" latinLnBrk="0" hangingPunct="1">
              <a:lnSpc>
                <a:spcPct val="100000"/>
              </a:lnSpc>
              <a:spcBef>
                <a:spcPts val="0"/>
              </a:spcBef>
              <a:spcAft>
                <a:spcPts val="0"/>
              </a:spcAft>
              <a:buClrTx/>
              <a:buSzPct val="25000"/>
              <a:buFontTx/>
              <a:buNone/>
              <a:defRPr/>
            </a:pPr>
            <a:r>
              <a:rPr lang="en-US" altLang="zh-CN" sz="2400" b="1" dirty="0">
                <a:solidFill>
                  <a:schemeClr val="accent1"/>
                </a:solidFill>
              </a:rPr>
              <a:t>   </a:t>
            </a:r>
            <a:r>
              <a:rPr kumimoji="0" lang="zh-CN" altLang="en-US" sz="2400" b="1" i="0" u="none" strike="noStrike" kern="1200" cap="none" spc="0" normalizeH="0" baseline="0" noProof="0" dirty="0">
                <a:ln>
                  <a:noFill/>
                </a:ln>
                <a:effectLst/>
                <a:uLnTx/>
                <a:uFillTx/>
              </a:rPr>
              <a:t>消防相关</a:t>
            </a:r>
            <a:r>
              <a:rPr lang="zh-CN" altLang="en-US" sz="2400" b="1" dirty="0"/>
              <a:t>线下</a:t>
            </a:r>
            <a:r>
              <a:rPr kumimoji="0" lang="zh-CN" altLang="en-US" sz="2400" b="1" i="0" u="none" strike="noStrike" kern="1200" cap="none" spc="0" normalizeH="0" baseline="0" noProof="0" dirty="0">
                <a:ln>
                  <a:noFill/>
                </a:ln>
                <a:effectLst/>
                <a:uLnTx/>
                <a:uFillTx/>
              </a:rPr>
              <a:t>办理流程</a:t>
            </a:r>
            <a:endParaRPr kumimoji="0" lang="en-US" altLang="zh-CN" sz="2400" b="1" i="0" u="none" strike="noStrike" kern="1200" cap="none" spc="0" normalizeH="0" baseline="0" noProof="0" dirty="0">
              <a:ln>
                <a:noFill/>
              </a:ln>
              <a:effectLst/>
              <a:uLnTx/>
              <a:uFillTx/>
            </a:endParaRPr>
          </a:p>
        </p:txBody>
      </p:sp>
      <p:grpSp>
        <p:nvGrpSpPr>
          <p:cNvPr id="38" name="Group 3"/>
          <p:cNvGrpSpPr/>
          <p:nvPr/>
        </p:nvGrpSpPr>
        <p:grpSpPr>
          <a:xfrm>
            <a:off x="0" y="0"/>
            <a:ext cx="12192000" cy="6858000"/>
            <a:chOff x="0" y="0"/>
            <a:chExt cx="12192000" cy="6858000"/>
          </a:xfrm>
        </p:grpSpPr>
        <p:sp>
          <p:nvSpPr>
            <p:cNvPr id="39" name="任意多边形: 形状 38"/>
            <p:cNvSpPr/>
            <p:nvPr/>
          </p:nvSpPr>
          <p:spPr bwMode="auto">
            <a:xfrm rot="2700000">
              <a:off x="4829665" y="1054807"/>
              <a:ext cx="3681940" cy="4213059"/>
            </a:xfrm>
            <a:custGeom>
              <a:avLst/>
              <a:gdLst>
                <a:gd name="connsiteX0" fmla="*/ 2930874 w 3681940"/>
                <a:gd name="connsiteY0" fmla="*/ 3573504 h 4213059"/>
                <a:gd name="connsiteX1" fmla="*/ 2951173 w 3681940"/>
                <a:gd name="connsiteY1" fmla="*/ 3553518 h 4213059"/>
                <a:gd name="connsiteX2" fmla="*/ 3049546 w 3681940"/>
                <a:gd name="connsiteY2" fmla="*/ 3681429 h 4213059"/>
                <a:gd name="connsiteX3" fmla="*/ 3029247 w 3681940"/>
                <a:gd name="connsiteY3" fmla="*/ 3701416 h 4213059"/>
                <a:gd name="connsiteX4" fmla="*/ 2862168 w 3681940"/>
                <a:gd name="connsiteY4" fmla="*/ 3637459 h 4213059"/>
                <a:gd name="connsiteX5" fmla="*/ 2882467 w 3681940"/>
                <a:gd name="connsiteY5" fmla="*/ 3617473 h 4213059"/>
                <a:gd name="connsiteX6" fmla="*/ 2974594 w 3681940"/>
                <a:gd name="connsiteY6" fmla="*/ 3753379 h 4213059"/>
                <a:gd name="connsiteX7" fmla="*/ 2954295 w 3681940"/>
                <a:gd name="connsiteY7" fmla="*/ 3773365 h 4213059"/>
                <a:gd name="connsiteX8" fmla="*/ 3016755 w 3681940"/>
                <a:gd name="connsiteY8" fmla="*/ 3481568 h 4213059"/>
                <a:gd name="connsiteX9" fmla="*/ 3119811 w 3681940"/>
                <a:gd name="connsiteY9" fmla="*/ 3605482 h 4213059"/>
                <a:gd name="connsiteX10" fmla="*/ 3101074 w 3681940"/>
                <a:gd name="connsiteY10" fmla="*/ 3625468 h 4213059"/>
                <a:gd name="connsiteX11" fmla="*/ 2998018 w 3681940"/>
                <a:gd name="connsiteY11" fmla="*/ 3505552 h 4213059"/>
                <a:gd name="connsiteX12" fmla="*/ 2790341 w 3681940"/>
                <a:gd name="connsiteY12" fmla="*/ 3697418 h 4213059"/>
                <a:gd name="connsiteX13" fmla="*/ 2812202 w 3681940"/>
                <a:gd name="connsiteY13" fmla="*/ 3677433 h 4213059"/>
                <a:gd name="connsiteX14" fmla="*/ 2898083 w 3681940"/>
                <a:gd name="connsiteY14" fmla="*/ 3821331 h 4213059"/>
                <a:gd name="connsiteX15" fmla="*/ 2876222 w 3681940"/>
                <a:gd name="connsiteY15" fmla="*/ 3837320 h 4213059"/>
                <a:gd name="connsiteX16" fmla="*/ 3077652 w 3681940"/>
                <a:gd name="connsiteY16" fmla="*/ 3409618 h 4213059"/>
                <a:gd name="connsiteX17" fmla="*/ 3188516 w 3681940"/>
                <a:gd name="connsiteY17" fmla="*/ 3529536 h 4213059"/>
                <a:gd name="connsiteX18" fmla="*/ 3169778 w 3681940"/>
                <a:gd name="connsiteY18" fmla="*/ 3549522 h 4213059"/>
                <a:gd name="connsiteX19" fmla="*/ 3060476 w 3681940"/>
                <a:gd name="connsiteY19" fmla="*/ 3433602 h 4213059"/>
                <a:gd name="connsiteX20" fmla="*/ 3136988 w 3681940"/>
                <a:gd name="connsiteY20" fmla="*/ 3333673 h 4213059"/>
                <a:gd name="connsiteX21" fmla="*/ 3250974 w 3681940"/>
                <a:gd name="connsiteY21" fmla="*/ 3445595 h 4213059"/>
                <a:gd name="connsiteX22" fmla="*/ 3235360 w 3681940"/>
                <a:gd name="connsiteY22" fmla="*/ 3465582 h 4213059"/>
                <a:gd name="connsiteX23" fmla="*/ 3119812 w 3681940"/>
                <a:gd name="connsiteY23" fmla="*/ 3357656 h 4213059"/>
                <a:gd name="connsiteX24" fmla="*/ 2715391 w 3681940"/>
                <a:gd name="connsiteY24" fmla="*/ 3753378 h 4213059"/>
                <a:gd name="connsiteX25" fmla="*/ 2737251 w 3681940"/>
                <a:gd name="connsiteY25" fmla="*/ 3737389 h 4213059"/>
                <a:gd name="connsiteX26" fmla="*/ 2816887 w 3681940"/>
                <a:gd name="connsiteY26" fmla="*/ 3881289 h 4213059"/>
                <a:gd name="connsiteX27" fmla="*/ 2795026 w 3681940"/>
                <a:gd name="connsiteY27" fmla="*/ 3897277 h 4213059"/>
                <a:gd name="connsiteX28" fmla="*/ 3191639 w 3681940"/>
                <a:gd name="connsiteY28" fmla="*/ 3253728 h 4213059"/>
                <a:gd name="connsiteX29" fmla="*/ 3311872 w 3681940"/>
                <a:gd name="connsiteY29" fmla="*/ 3357656 h 4213059"/>
                <a:gd name="connsiteX30" fmla="*/ 3296258 w 3681940"/>
                <a:gd name="connsiteY30" fmla="*/ 3381639 h 4213059"/>
                <a:gd name="connsiteX31" fmla="*/ 3176024 w 3681940"/>
                <a:gd name="connsiteY31" fmla="*/ 3277711 h 4213059"/>
                <a:gd name="connsiteX32" fmla="*/ 2638879 w 3681940"/>
                <a:gd name="connsiteY32" fmla="*/ 3801346 h 4213059"/>
                <a:gd name="connsiteX33" fmla="*/ 2660740 w 3681940"/>
                <a:gd name="connsiteY33" fmla="*/ 3789354 h 4213059"/>
                <a:gd name="connsiteX34" fmla="*/ 2734129 w 3681940"/>
                <a:gd name="connsiteY34" fmla="*/ 3937253 h 4213059"/>
                <a:gd name="connsiteX35" fmla="*/ 2710707 w 3681940"/>
                <a:gd name="connsiteY35" fmla="*/ 3953242 h 4213059"/>
                <a:gd name="connsiteX36" fmla="*/ 3243168 w 3681940"/>
                <a:gd name="connsiteY36" fmla="*/ 3169786 h 4213059"/>
                <a:gd name="connsiteX37" fmla="*/ 3368085 w 3681940"/>
                <a:gd name="connsiteY37" fmla="*/ 3265718 h 4213059"/>
                <a:gd name="connsiteX38" fmla="*/ 3352470 w 3681940"/>
                <a:gd name="connsiteY38" fmla="*/ 3289702 h 4213059"/>
                <a:gd name="connsiteX39" fmla="*/ 3229115 w 3681940"/>
                <a:gd name="connsiteY39" fmla="*/ 3197766 h 4213059"/>
                <a:gd name="connsiteX40" fmla="*/ 2559244 w 3681940"/>
                <a:gd name="connsiteY40" fmla="*/ 3849313 h 4213059"/>
                <a:gd name="connsiteX41" fmla="*/ 2582667 w 3681940"/>
                <a:gd name="connsiteY41" fmla="*/ 3837321 h 4213059"/>
                <a:gd name="connsiteX42" fmla="*/ 2648249 w 3681940"/>
                <a:gd name="connsiteY42" fmla="*/ 3989215 h 4213059"/>
                <a:gd name="connsiteX43" fmla="*/ 2624826 w 3681940"/>
                <a:gd name="connsiteY43" fmla="*/ 4005204 h 4213059"/>
                <a:gd name="connsiteX44" fmla="*/ 3290011 w 3681940"/>
                <a:gd name="connsiteY44" fmla="*/ 3085846 h 4213059"/>
                <a:gd name="connsiteX45" fmla="*/ 3419613 w 3681940"/>
                <a:gd name="connsiteY45" fmla="*/ 3173784 h 4213059"/>
                <a:gd name="connsiteX46" fmla="*/ 3405560 w 3681940"/>
                <a:gd name="connsiteY46" fmla="*/ 3197767 h 4213059"/>
                <a:gd name="connsiteX47" fmla="*/ 3277520 w 3681940"/>
                <a:gd name="connsiteY47" fmla="*/ 3109829 h 4213059"/>
                <a:gd name="connsiteX48" fmla="*/ 2478048 w 3681940"/>
                <a:gd name="connsiteY48" fmla="*/ 3893281 h 4213059"/>
                <a:gd name="connsiteX49" fmla="*/ 2503031 w 3681940"/>
                <a:gd name="connsiteY49" fmla="*/ 3881289 h 4213059"/>
                <a:gd name="connsiteX50" fmla="*/ 2560806 w 3681940"/>
                <a:gd name="connsiteY50" fmla="*/ 4037181 h 4213059"/>
                <a:gd name="connsiteX51" fmla="*/ 2535822 w 3681940"/>
                <a:gd name="connsiteY51" fmla="*/ 4049172 h 4213059"/>
                <a:gd name="connsiteX52" fmla="*/ 3335294 w 3681940"/>
                <a:gd name="connsiteY52" fmla="*/ 2997906 h 4213059"/>
                <a:gd name="connsiteX53" fmla="*/ 3466457 w 3681940"/>
                <a:gd name="connsiteY53" fmla="*/ 3077851 h 4213059"/>
                <a:gd name="connsiteX54" fmla="*/ 3453965 w 3681940"/>
                <a:gd name="connsiteY54" fmla="*/ 3101834 h 4213059"/>
                <a:gd name="connsiteX55" fmla="*/ 3322802 w 3681940"/>
                <a:gd name="connsiteY55" fmla="*/ 3021889 h 4213059"/>
                <a:gd name="connsiteX56" fmla="*/ 2395290 w 3681940"/>
                <a:gd name="connsiteY56" fmla="*/ 3929257 h 4213059"/>
                <a:gd name="connsiteX57" fmla="*/ 2420274 w 3681940"/>
                <a:gd name="connsiteY57" fmla="*/ 3917266 h 4213059"/>
                <a:gd name="connsiteX58" fmla="*/ 2471803 w 3681940"/>
                <a:gd name="connsiteY58" fmla="*/ 4077155 h 4213059"/>
                <a:gd name="connsiteX59" fmla="*/ 2446819 w 3681940"/>
                <a:gd name="connsiteY59" fmla="*/ 4089146 h 4213059"/>
                <a:gd name="connsiteX60" fmla="*/ 3374330 w 3681940"/>
                <a:gd name="connsiteY60" fmla="*/ 2905970 h 4213059"/>
                <a:gd name="connsiteX61" fmla="*/ 3510178 w 3681940"/>
                <a:gd name="connsiteY61" fmla="*/ 2977920 h 4213059"/>
                <a:gd name="connsiteX62" fmla="*/ 3499248 w 3681940"/>
                <a:gd name="connsiteY62" fmla="*/ 3001903 h 4213059"/>
                <a:gd name="connsiteX63" fmla="*/ 3363400 w 3681940"/>
                <a:gd name="connsiteY63" fmla="*/ 2933950 h 4213059"/>
                <a:gd name="connsiteX64" fmla="*/ 2310971 w 3681940"/>
                <a:gd name="connsiteY64" fmla="*/ 3961233 h 4213059"/>
                <a:gd name="connsiteX65" fmla="*/ 2335955 w 3681940"/>
                <a:gd name="connsiteY65" fmla="*/ 3953239 h 4213059"/>
                <a:gd name="connsiteX66" fmla="*/ 2379676 w 3681940"/>
                <a:gd name="connsiteY66" fmla="*/ 4113128 h 4213059"/>
                <a:gd name="connsiteX67" fmla="*/ 2354692 w 3681940"/>
                <a:gd name="connsiteY67" fmla="*/ 4125120 h 4213059"/>
                <a:gd name="connsiteX68" fmla="*/ 3408683 w 3681940"/>
                <a:gd name="connsiteY68" fmla="*/ 2814035 h 4213059"/>
                <a:gd name="connsiteX69" fmla="*/ 3549215 w 3681940"/>
                <a:gd name="connsiteY69" fmla="*/ 2873993 h 4213059"/>
                <a:gd name="connsiteX70" fmla="*/ 3538285 w 3681940"/>
                <a:gd name="connsiteY70" fmla="*/ 2901974 h 4213059"/>
                <a:gd name="connsiteX71" fmla="*/ 3399314 w 3681940"/>
                <a:gd name="connsiteY71" fmla="*/ 2838018 h 4213059"/>
                <a:gd name="connsiteX72" fmla="*/ 2225090 w 3681940"/>
                <a:gd name="connsiteY72" fmla="*/ 3985216 h 4213059"/>
                <a:gd name="connsiteX73" fmla="*/ 2250074 w 3681940"/>
                <a:gd name="connsiteY73" fmla="*/ 3977222 h 4213059"/>
                <a:gd name="connsiteX74" fmla="*/ 2285988 w 3681940"/>
                <a:gd name="connsiteY74" fmla="*/ 4145105 h 4213059"/>
                <a:gd name="connsiteX75" fmla="*/ 2261004 w 3681940"/>
                <a:gd name="connsiteY75" fmla="*/ 4153099 h 4213059"/>
                <a:gd name="connsiteX76" fmla="*/ 3439912 w 3681940"/>
                <a:gd name="connsiteY76" fmla="*/ 2718101 h 4213059"/>
                <a:gd name="connsiteX77" fmla="*/ 3582005 w 3681940"/>
                <a:gd name="connsiteY77" fmla="*/ 2770065 h 4213059"/>
                <a:gd name="connsiteX78" fmla="*/ 3574198 w 3681940"/>
                <a:gd name="connsiteY78" fmla="*/ 2798046 h 4213059"/>
                <a:gd name="connsiteX79" fmla="*/ 3432104 w 3681940"/>
                <a:gd name="connsiteY79" fmla="*/ 2746082 h 4213059"/>
                <a:gd name="connsiteX80" fmla="*/ 2137648 w 3681940"/>
                <a:gd name="connsiteY80" fmla="*/ 4009200 h 4213059"/>
                <a:gd name="connsiteX81" fmla="*/ 2164193 w 3681940"/>
                <a:gd name="connsiteY81" fmla="*/ 4001205 h 4213059"/>
                <a:gd name="connsiteX82" fmla="*/ 2192300 w 3681940"/>
                <a:gd name="connsiteY82" fmla="*/ 4169088 h 4213059"/>
                <a:gd name="connsiteX83" fmla="*/ 2167316 w 3681940"/>
                <a:gd name="connsiteY83" fmla="*/ 4177082 h 4213059"/>
                <a:gd name="connsiteX84" fmla="*/ 3466457 w 3681940"/>
                <a:gd name="connsiteY84" fmla="*/ 2618171 h 4213059"/>
                <a:gd name="connsiteX85" fmla="*/ 3610112 w 3681940"/>
                <a:gd name="connsiteY85" fmla="*/ 2666138 h 4213059"/>
                <a:gd name="connsiteX86" fmla="*/ 3603866 w 3681940"/>
                <a:gd name="connsiteY86" fmla="*/ 2694119 h 4213059"/>
                <a:gd name="connsiteX87" fmla="*/ 3460211 w 3681940"/>
                <a:gd name="connsiteY87" fmla="*/ 2650149 h 4213059"/>
                <a:gd name="connsiteX88" fmla="*/ 2050206 w 3681940"/>
                <a:gd name="connsiteY88" fmla="*/ 4025191 h 4213059"/>
                <a:gd name="connsiteX89" fmla="*/ 2076751 w 3681940"/>
                <a:gd name="connsiteY89" fmla="*/ 4021193 h 4213059"/>
                <a:gd name="connsiteX90" fmla="*/ 2098611 w 3681940"/>
                <a:gd name="connsiteY90" fmla="*/ 4189077 h 4213059"/>
                <a:gd name="connsiteX91" fmla="*/ 2072066 w 3681940"/>
                <a:gd name="connsiteY91" fmla="*/ 4193074 h 4213059"/>
                <a:gd name="connsiteX92" fmla="*/ 3488318 w 3681940"/>
                <a:gd name="connsiteY92" fmla="*/ 2522237 h 4213059"/>
                <a:gd name="connsiteX93" fmla="*/ 3635096 w 3681940"/>
                <a:gd name="connsiteY93" fmla="*/ 2558212 h 4213059"/>
                <a:gd name="connsiteX94" fmla="*/ 3628850 w 3681940"/>
                <a:gd name="connsiteY94" fmla="*/ 2586192 h 4213059"/>
                <a:gd name="connsiteX95" fmla="*/ 3482072 w 3681940"/>
                <a:gd name="connsiteY95" fmla="*/ 2550217 h 4213059"/>
                <a:gd name="connsiteX96" fmla="*/ 1962763 w 3681940"/>
                <a:gd name="connsiteY96" fmla="*/ 4037180 h 4213059"/>
                <a:gd name="connsiteX97" fmla="*/ 1989309 w 3681940"/>
                <a:gd name="connsiteY97" fmla="*/ 4033183 h 4213059"/>
                <a:gd name="connsiteX98" fmla="*/ 2001801 w 3681940"/>
                <a:gd name="connsiteY98" fmla="*/ 4205064 h 4213059"/>
                <a:gd name="connsiteX99" fmla="*/ 1975255 w 3681940"/>
                <a:gd name="connsiteY99" fmla="*/ 4205064 h 4213059"/>
                <a:gd name="connsiteX100" fmla="*/ 3507055 w 3681940"/>
                <a:gd name="connsiteY100" fmla="*/ 2422309 h 4213059"/>
                <a:gd name="connsiteX101" fmla="*/ 3653834 w 3681940"/>
                <a:gd name="connsiteY101" fmla="*/ 2450289 h 4213059"/>
                <a:gd name="connsiteX102" fmla="*/ 3649149 w 3681940"/>
                <a:gd name="connsiteY102" fmla="*/ 2478270 h 4213059"/>
                <a:gd name="connsiteX103" fmla="*/ 3502370 w 3681940"/>
                <a:gd name="connsiteY103" fmla="*/ 2450289 h 4213059"/>
                <a:gd name="connsiteX104" fmla="*/ 1875321 w 3681940"/>
                <a:gd name="connsiteY104" fmla="*/ 4041178 h 4213059"/>
                <a:gd name="connsiteX105" fmla="*/ 1900305 w 3681940"/>
                <a:gd name="connsiteY105" fmla="*/ 4041178 h 4213059"/>
                <a:gd name="connsiteX106" fmla="*/ 1904990 w 3681940"/>
                <a:gd name="connsiteY106" fmla="*/ 4213059 h 4213059"/>
                <a:gd name="connsiteX107" fmla="*/ 1880006 w 3681940"/>
                <a:gd name="connsiteY107" fmla="*/ 4213059 h 4213059"/>
                <a:gd name="connsiteX108" fmla="*/ 3519548 w 3681940"/>
                <a:gd name="connsiteY108" fmla="*/ 2322377 h 4213059"/>
                <a:gd name="connsiteX109" fmla="*/ 3667888 w 3681940"/>
                <a:gd name="connsiteY109" fmla="*/ 2342363 h 4213059"/>
                <a:gd name="connsiteX110" fmla="*/ 3664765 w 3681940"/>
                <a:gd name="connsiteY110" fmla="*/ 2370344 h 4213059"/>
                <a:gd name="connsiteX111" fmla="*/ 3516425 w 3681940"/>
                <a:gd name="connsiteY111" fmla="*/ 2350357 h 4213059"/>
                <a:gd name="connsiteX112" fmla="*/ 1786318 w 3681940"/>
                <a:gd name="connsiteY112" fmla="*/ 4041177 h 4213059"/>
                <a:gd name="connsiteX113" fmla="*/ 1811301 w 3681940"/>
                <a:gd name="connsiteY113" fmla="*/ 4041177 h 4213059"/>
                <a:gd name="connsiteX114" fmla="*/ 1808178 w 3681940"/>
                <a:gd name="connsiteY114" fmla="*/ 4213059 h 4213059"/>
                <a:gd name="connsiteX115" fmla="*/ 1783195 w 3681940"/>
                <a:gd name="connsiteY115" fmla="*/ 4213058 h 4213059"/>
                <a:gd name="connsiteX116" fmla="*/ 3528916 w 3681940"/>
                <a:gd name="connsiteY116" fmla="*/ 2218450 h 4213059"/>
                <a:gd name="connsiteX117" fmla="*/ 3677256 w 3681940"/>
                <a:gd name="connsiteY117" fmla="*/ 2230442 h 4213059"/>
                <a:gd name="connsiteX118" fmla="*/ 3675695 w 3681940"/>
                <a:gd name="connsiteY118" fmla="*/ 2262420 h 4213059"/>
                <a:gd name="connsiteX119" fmla="*/ 3525793 w 3681940"/>
                <a:gd name="connsiteY119" fmla="*/ 2250428 h 4213059"/>
                <a:gd name="connsiteX120" fmla="*/ 1697314 w 3681940"/>
                <a:gd name="connsiteY120" fmla="*/ 4037181 h 4213059"/>
                <a:gd name="connsiteX121" fmla="*/ 1723859 w 3681940"/>
                <a:gd name="connsiteY121" fmla="*/ 4037181 h 4213059"/>
                <a:gd name="connsiteX122" fmla="*/ 1712929 w 3681940"/>
                <a:gd name="connsiteY122" fmla="*/ 4209062 h 4213059"/>
                <a:gd name="connsiteX123" fmla="*/ 1686384 w 3681940"/>
                <a:gd name="connsiteY123" fmla="*/ 4209062 h 4213059"/>
                <a:gd name="connsiteX124" fmla="*/ 3532039 w 3681940"/>
                <a:gd name="connsiteY124" fmla="*/ 2118520 h 4213059"/>
                <a:gd name="connsiteX125" fmla="*/ 3681940 w 3681940"/>
                <a:gd name="connsiteY125" fmla="*/ 2122518 h 4213059"/>
                <a:gd name="connsiteX126" fmla="*/ 3681940 w 3681940"/>
                <a:gd name="connsiteY126" fmla="*/ 2150498 h 4213059"/>
                <a:gd name="connsiteX127" fmla="*/ 3530477 w 3681940"/>
                <a:gd name="connsiteY127" fmla="*/ 2150498 h 4213059"/>
                <a:gd name="connsiteX128" fmla="*/ 1609872 w 3681940"/>
                <a:gd name="connsiteY128" fmla="*/ 4025188 h 4213059"/>
                <a:gd name="connsiteX129" fmla="*/ 1634855 w 3681940"/>
                <a:gd name="connsiteY129" fmla="*/ 4029185 h 4213059"/>
                <a:gd name="connsiteX130" fmla="*/ 1616118 w 3681940"/>
                <a:gd name="connsiteY130" fmla="*/ 4201065 h 4213059"/>
                <a:gd name="connsiteX131" fmla="*/ 1591135 w 3681940"/>
                <a:gd name="connsiteY131" fmla="*/ 4197068 h 4213059"/>
                <a:gd name="connsiteX132" fmla="*/ 3530477 w 3681940"/>
                <a:gd name="connsiteY132" fmla="*/ 2018589 h 4213059"/>
                <a:gd name="connsiteX133" fmla="*/ 3680378 w 3681940"/>
                <a:gd name="connsiteY133" fmla="*/ 2010594 h 4213059"/>
                <a:gd name="connsiteX134" fmla="*/ 3681940 w 3681940"/>
                <a:gd name="connsiteY134" fmla="*/ 2038576 h 4213059"/>
                <a:gd name="connsiteX135" fmla="*/ 3532038 w 3681940"/>
                <a:gd name="connsiteY135" fmla="*/ 2046571 h 4213059"/>
                <a:gd name="connsiteX136" fmla="*/ 1522431 w 3681940"/>
                <a:gd name="connsiteY136" fmla="*/ 4009200 h 4213059"/>
                <a:gd name="connsiteX137" fmla="*/ 1547415 w 3681940"/>
                <a:gd name="connsiteY137" fmla="*/ 4017194 h 4213059"/>
                <a:gd name="connsiteX138" fmla="*/ 1520869 w 3681940"/>
                <a:gd name="connsiteY138" fmla="*/ 4185077 h 4213059"/>
                <a:gd name="connsiteX139" fmla="*/ 1495886 w 3681940"/>
                <a:gd name="connsiteY139" fmla="*/ 4181079 h 4213059"/>
                <a:gd name="connsiteX140" fmla="*/ 3525793 w 3681940"/>
                <a:gd name="connsiteY140" fmla="*/ 1918661 h 4213059"/>
                <a:gd name="connsiteX141" fmla="*/ 3674133 w 3681940"/>
                <a:gd name="connsiteY141" fmla="*/ 1902671 h 4213059"/>
                <a:gd name="connsiteX142" fmla="*/ 3677256 w 3681940"/>
                <a:gd name="connsiteY142" fmla="*/ 1930653 h 4213059"/>
                <a:gd name="connsiteX143" fmla="*/ 3527355 w 3681940"/>
                <a:gd name="connsiteY143" fmla="*/ 1946642 h 4213059"/>
                <a:gd name="connsiteX144" fmla="*/ 1434988 w 3681940"/>
                <a:gd name="connsiteY144" fmla="*/ 3989215 h 4213059"/>
                <a:gd name="connsiteX145" fmla="*/ 1459972 w 3681940"/>
                <a:gd name="connsiteY145" fmla="*/ 3997209 h 4213059"/>
                <a:gd name="connsiteX146" fmla="*/ 1427181 w 3681940"/>
                <a:gd name="connsiteY146" fmla="*/ 4165092 h 4213059"/>
                <a:gd name="connsiteX147" fmla="*/ 1402197 w 3681940"/>
                <a:gd name="connsiteY147" fmla="*/ 4157097 h 4213059"/>
                <a:gd name="connsiteX148" fmla="*/ 3514863 w 3681940"/>
                <a:gd name="connsiteY148" fmla="*/ 1814732 h 4213059"/>
                <a:gd name="connsiteX149" fmla="*/ 3664763 w 3681940"/>
                <a:gd name="connsiteY149" fmla="*/ 1790749 h 4213059"/>
                <a:gd name="connsiteX150" fmla="*/ 3667886 w 3681940"/>
                <a:gd name="connsiteY150" fmla="*/ 1822727 h 4213059"/>
                <a:gd name="connsiteX151" fmla="*/ 3519547 w 3681940"/>
                <a:gd name="connsiteY151" fmla="*/ 1846710 h 4213059"/>
                <a:gd name="connsiteX152" fmla="*/ 1350670 w 3681940"/>
                <a:gd name="connsiteY152" fmla="*/ 3965232 h 4213059"/>
                <a:gd name="connsiteX153" fmla="*/ 1375653 w 3681940"/>
                <a:gd name="connsiteY153" fmla="*/ 3973226 h 4213059"/>
                <a:gd name="connsiteX154" fmla="*/ 1333493 w 3681940"/>
                <a:gd name="connsiteY154" fmla="*/ 4137113 h 4213059"/>
                <a:gd name="connsiteX155" fmla="*/ 1308509 w 3681940"/>
                <a:gd name="connsiteY155" fmla="*/ 4129118 h 4213059"/>
                <a:gd name="connsiteX156" fmla="*/ 3500810 w 3681940"/>
                <a:gd name="connsiteY156" fmla="*/ 1718798 h 4213059"/>
                <a:gd name="connsiteX157" fmla="*/ 3647588 w 3681940"/>
                <a:gd name="connsiteY157" fmla="*/ 1682823 h 4213059"/>
                <a:gd name="connsiteX158" fmla="*/ 3653833 w 3681940"/>
                <a:gd name="connsiteY158" fmla="*/ 1710803 h 4213059"/>
                <a:gd name="connsiteX159" fmla="*/ 3505494 w 3681940"/>
                <a:gd name="connsiteY159" fmla="*/ 1746778 h 4213059"/>
                <a:gd name="connsiteX160" fmla="*/ 1266350 w 3681940"/>
                <a:gd name="connsiteY160" fmla="*/ 3933254 h 4213059"/>
                <a:gd name="connsiteX161" fmla="*/ 1291333 w 3681940"/>
                <a:gd name="connsiteY161" fmla="*/ 3945246 h 4213059"/>
                <a:gd name="connsiteX162" fmla="*/ 1241366 w 3681940"/>
                <a:gd name="connsiteY162" fmla="*/ 4105135 h 4213059"/>
                <a:gd name="connsiteX163" fmla="*/ 1217944 w 3681940"/>
                <a:gd name="connsiteY163" fmla="*/ 4097141 h 4213059"/>
                <a:gd name="connsiteX164" fmla="*/ 3482072 w 3681940"/>
                <a:gd name="connsiteY164" fmla="*/ 1618868 h 4213059"/>
                <a:gd name="connsiteX165" fmla="*/ 3627289 w 3681940"/>
                <a:gd name="connsiteY165" fmla="*/ 1574899 h 4213059"/>
                <a:gd name="connsiteX166" fmla="*/ 3633535 w 3681940"/>
                <a:gd name="connsiteY166" fmla="*/ 1602880 h 4213059"/>
                <a:gd name="connsiteX167" fmla="*/ 3488318 w 3681940"/>
                <a:gd name="connsiteY167" fmla="*/ 1646849 h 4213059"/>
                <a:gd name="connsiteX168" fmla="*/ 1183591 w 3681940"/>
                <a:gd name="connsiteY168" fmla="*/ 3897278 h 4213059"/>
                <a:gd name="connsiteX169" fmla="*/ 1208575 w 3681940"/>
                <a:gd name="connsiteY169" fmla="*/ 3909270 h 4213059"/>
                <a:gd name="connsiteX170" fmla="*/ 1150801 w 3681940"/>
                <a:gd name="connsiteY170" fmla="*/ 4069159 h 4213059"/>
                <a:gd name="connsiteX171" fmla="*/ 1127379 w 3681940"/>
                <a:gd name="connsiteY171" fmla="*/ 4057168 h 4213059"/>
                <a:gd name="connsiteX172" fmla="*/ 3458649 w 3681940"/>
                <a:gd name="connsiteY172" fmla="*/ 1518938 h 4213059"/>
                <a:gd name="connsiteX173" fmla="*/ 3600743 w 3681940"/>
                <a:gd name="connsiteY173" fmla="*/ 1470972 h 4213059"/>
                <a:gd name="connsiteX174" fmla="*/ 3608550 w 3681940"/>
                <a:gd name="connsiteY174" fmla="*/ 1498952 h 4213059"/>
                <a:gd name="connsiteX175" fmla="*/ 3464895 w 3681940"/>
                <a:gd name="connsiteY175" fmla="*/ 1550916 h 4213059"/>
                <a:gd name="connsiteX176" fmla="*/ 1102395 w 3681940"/>
                <a:gd name="connsiteY176" fmla="*/ 3857306 h 4213059"/>
                <a:gd name="connsiteX177" fmla="*/ 1127379 w 3681940"/>
                <a:gd name="connsiteY177" fmla="*/ 3869297 h 4213059"/>
                <a:gd name="connsiteX178" fmla="*/ 1063359 w 3681940"/>
                <a:gd name="connsiteY178" fmla="*/ 4025188 h 4213059"/>
                <a:gd name="connsiteX179" fmla="*/ 1039937 w 3681940"/>
                <a:gd name="connsiteY179" fmla="*/ 4013197 h 4213059"/>
                <a:gd name="connsiteX180" fmla="*/ 3428981 w 3681940"/>
                <a:gd name="connsiteY180" fmla="*/ 1427002 h 4213059"/>
                <a:gd name="connsiteX181" fmla="*/ 3571075 w 3681940"/>
                <a:gd name="connsiteY181" fmla="*/ 1363046 h 4213059"/>
                <a:gd name="connsiteX182" fmla="*/ 3578882 w 3681940"/>
                <a:gd name="connsiteY182" fmla="*/ 1391027 h 4213059"/>
                <a:gd name="connsiteX183" fmla="*/ 3438350 w 3681940"/>
                <a:gd name="connsiteY183" fmla="*/ 1450985 h 4213059"/>
                <a:gd name="connsiteX184" fmla="*/ 1024321 w 3681940"/>
                <a:gd name="connsiteY184" fmla="*/ 3809340 h 4213059"/>
                <a:gd name="connsiteX185" fmla="*/ 1047744 w 3681940"/>
                <a:gd name="connsiteY185" fmla="*/ 3825329 h 4213059"/>
                <a:gd name="connsiteX186" fmla="*/ 977477 w 3681940"/>
                <a:gd name="connsiteY186" fmla="*/ 3977223 h 4213059"/>
                <a:gd name="connsiteX187" fmla="*/ 954055 w 3681940"/>
                <a:gd name="connsiteY187" fmla="*/ 3965231 h 4213059"/>
                <a:gd name="connsiteX188" fmla="*/ 3397752 w 3681940"/>
                <a:gd name="connsiteY188" fmla="*/ 1331070 h 4213059"/>
                <a:gd name="connsiteX189" fmla="*/ 3535162 w 3681940"/>
                <a:gd name="connsiteY189" fmla="*/ 1263117 h 4213059"/>
                <a:gd name="connsiteX190" fmla="*/ 3546092 w 3681940"/>
                <a:gd name="connsiteY190" fmla="*/ 1291098 h 4213059"/>
                <a:gd name="connsiteX191" fmla="*/ 3407121 w 3681940"/>
                <a:gd name="connsiteY191" fmla="*/ 1359051 h 4213059"/>
                <a:gd name="connsiteX192" fmla="*/ 947811 w 3681940"/>
                <a:gd name="connsiteY192" fmla="*/ 3761373 h 4213059"/>
                <a:gd name="connsiteX193" fmla="*/ 969671 w 3681940"/>
                <a:gd name="connsiteY193" fmla="*/ 3777362 h 4213059"/>
                <a:gd name="connsiteX194" fmla="*/ 893159 w 3681940"/>
                <a:gd name="connsiteY194" fmla="*/ 3925260 h 4213059"/>
                <a:gd name="connsiteX195" fmla="*/ 871298 w 3681940"/>
                <a:gd name="connsiteY195" fmla="*/ 3909271 h 4213059"/>
                <a:gd name="connsiteX196" fmla="*/ 3360277 w 3681940"/>
                <a:gd name="connsiteY196" fmla="*/ 1239133 h 4213059"/>
                <a:gd name="connsiteX197" fmla="*/ 3496125 w 3681940"/>
                <a:gd name="connsiteY197" fmla="*/ 1163186 h 4213059"/>
                <a:gd name="connsiteX198" fmla="*/ 3507056 w 3681940"/>
                <a:gd name="connsiteY198" fmla="*/ 1191166 h 4213059"/>
                <a:gd name="connsiteX199" fmla="*/ 3371208 w 3681940"/>
                <a:gd name="connsiteY199" fmla="*/ 1267113 h 4213059"/>
                <a:gd name="connsiteX200" fmla="*/ 874422 w 3681940"/>
                <a:gd name="connsiteY200" fmla="*/ 3705412 h 4213059"/>
                <a:gd name="connsiteX201" fmla="*/ 896282 w 3681940"/>
                <a:gd name="connsiteY201" fmla="*/ 3721401 h 4213059"/>
                <a:gd name="connsiteX202" fmla="*/ 811963 w 3681940"/>
                <a:gd name="connsiteY202" fmla="*/ 3865300 h 4213059"/>
                <a:gd name="connsiteX203" fmla="*/ 790102 w 3681940"/>
                <a:gd name="connsiteY203" fmla="*/ 3849311 h 4213059"/>
                <a:gd name="connsiteX204" fmla="*/ 3319679 w 3681940"/>
                <a:gd name="connsiteY204" fmla="*/ 1151196 h 4213059"/>
                <a:gd name="connsiteX205" fmla="*/ 3450842 w 3681940"/>
                <a:gd name="connsiteY205" fmla="*/ 1067253 h 4213059"/>
                <a:gd name="connsiteX206" fmla="*/ 3463334 w 3681940"/>
                <a:gd name="connsiteY206" fmla="*/ 1091237 h 4213059"/>
                <a:gd name="connsiteX207" fmla="*/ 3332171 w 3681940"/>
                <a:gd name="connsiteY207" fmla="*/ 1175179 h 4213059"/>
                <a:gd name="connsiteX208" fmla="*/ 802594 w 3681940"/>
                <a:gd name="connsiteY208" fmla="*/ 3645455 h 4213059"/>
                <a:gd name="connsiteX209" fmla="*/ 822893 w 3681940"/>
                <a:gd name="connsiteY209" fmla="*/ 3665441 h 4213059"/>
                <a:gd name="connsiteX210" fmla="*/ 733889 w 3681940"/>
                <a:gd name="connsiteY210" fmla="*/ 3801347 h 4213059"/>
                <a:gd name="connsiteX211" fmla="*/ 712028 w 3681940"/>
                <a:gd name="connsiteY211" fmla="*/ 3785358 h 4213059"/>
                <a:gd name="connsiteX212" fmla="*/ 3274396 w 3681940"/>
                <a:gd name="connsiteY212" fmla="*/ 1063257 h 4213059"/>
                <a:gd name="connsiteX213" fmla="*/ 3402436 w 3681940"/>
                <a:gd name="connsiteY213" fmla="*/ 971320 h 4213059"/>
                <a:gd name="connsiteX214" fmla="*/ 3414928 w 3681940"/>
                <a:gd name="connsiteY214" fmla="*/ 995303 h 4213059"/>
                <a:gd name="connsiteX215" fmla="*/ 3288449 w 3681940"/>
                <a:gd name="connsiteY215" fmla="*/ 1087240 h 4213059"/>
                <a:gd name="connsiteX216" fmla="*/ 733890 w 3681940"/>
                <a:gd name="connsiteY216" fmla="*/ 3581500 h 4213059"/>
                <a:gd name="connsiteX217" fmla="*/ 754189 w 3681940"/>
                <a:gd name="connsiteY217" fmla="*/ 3601486 h 4213059"/>
                <a:gd name="connsiteX218" fmla="*/ 657377 w 3681940"/>
                <a:gd name="connsiteY218" fmla="*/ 3733394 h 4213059"/>
                <a:gd name="connsiteX219" fmla="*/ 637078 w 3681940"/>
                <a:gd name="connsiteY219" fmla="*/ 3717405 h 4213059"/>
                <a:gd name="connsiteX220" fmla="*/ 3225991 w 3681940"/>
                <a:gd name="connsiteY220" fmla="*/ 979317 h 4213059"/>
                <a:gd name="connsiteX221" fmla="*/ 3347785 w 3681940"/>
                <a:gd name="connsiteY221" fmla="*/ 879385 h 4213059"/>
                <a:gd name="connsiteX222" fmla="*/ 3363400 w 3681940"/>
                <a:gd name="connsiteY222" fmla="*/ 903368 h 4213059"/>
                <a:gd name="connsiteX223" fmla="*/ 3240044 w 3681940"/>
                <a:gd name="connsiteY223" fmla="*/ 1003300 h 4213059"/>
                <a:gd name="connsiteX224" fmla="*/ 668307 w 3681940"/>
                <a:gd name="connsiteY224" fmla="*/ 3513545 h 4213059"/>
                <a:gd name="connsiteX225" fmla="*/ 687045 w 3681940"/>
                <a:gd name="connsiteY225" fmla="*/ 3533532 h 4213059"/>
                <a:gd name="connsiteX226" fmla="*/ 585550 w 3681940"/>
                <a:gd name="connsiteY226" fmla="*/ 3661443 h 4213059"/>
                <a:gd name="connsiteX227" fmla="*/ 566812 w 3681940"/>
                <a:gd name="connsiteY227" fmla="*/ 3641457 h 4213059"/>
                <a:gd name="connsiteX228" fmla="*/ 3172901 w 3681940"/>
                <a:gd name="connsiteY228" fmla="*/ 899372 h 4213059"/>
                <a:gd name="connsiteX229" fmla="*/ 3291573 w 3681940"/>
                <a:gd name="connsiteY229" fmla="*/ 791446 h 4213059"/>
                <a:gd name="connsiteX230" fmla="*/ 3307187 w 3681940"/>
                <a:gd name="connsiteY230" fmla="*/ 815430 h 4213059"/>
                <a:gd name="connsiteX231" fmla="*/ 3188516 w 3681940"/>
                <a:gd name="connsiteY231" fmla="*/ 923355 h 4213059"/>
                <a:gd name="connsiteX232" fmla="*/ 607410 w 3681940"/>
                <a:gd name="connsiteY232" fmla="*/ 3445594 h 4213059"/>
                <a:gd name="connsiteX233" fmla="*/ 624586 w 3681940"/>
                <a:gd name="connsiteY233" fmla="*/ 3465581 h 4213059"/>
                <a:gd name="connsiteX234" fmla="*/ 516845 w 3681940"/>
                <a:gd name="connsiteY234" fmla="*/ 3585498 h 4213059"/>
                <a:gd name="connsiteX235" fmla="*/ 498108 w 3681940"/>
                <a:gd name="connsiteY235" fmla="*/ 3565512 h 4213059"/>
                <a:gd name="connsiteX236" fmla="*/ 3116688 w 3681940"/>
                <a:gd name="connsiteY236" fmla="*/ 819426 h 4213059"/>
                <a:gd name="connsiteX237" fmla="*/ 3230675 w 3681940"/>
                <a:gd name="connsiteY237" fmla="*/ 707504 h 4213059"/>
                <a:gd name="connsiteX238" fmla="*/ 3247851 w 3681940"/>
                <a:gd name="connsiteY238" fmla="*/ 727490 h 4213059"/>
                <a:gd name="connsiteX239" fmla="*/ 3133864 w 3681940"/>
                <a:gd name="connsiteY239" fmla="*/ 843409 h 4213059"/>
                <a:gd name="connsiteX240" fmla="*/ 434087 w 3681940"/>
                <a:gd name="connsiteY240" fmla="*/ 3481568 h 4213059"/>
                <a:gd name="connsiteX241" fmla="*/ 548074 w 3681940"/>
                <a:gd name="connsiteY241" fmla="*/ 3369646 h 4213059"/>
                <a:gd name="connsiteX242" fmla="*/ 565250 w 3681940"/>
                <a:gd name="connsiteY242" fmla="*/ 3393629 h 4213059"/>
                <a:gd name="connsiteX243" fmla="*/ 451263 w 3681940"/>
                <a:gd name="connsiteY243" fmla="*/ 3505551 h 4213059"/>
                <a:gd name="connsiteX244" fmla="*/ 3165094 w 3681940"/>
                <a:gd name="connsiteY244" fmla="*/ 627559 h 4213059"/>
                <a:gd name="connsiteX245" fmla="*/ 3182270 w 3681940"/>
                <a:gd name="connsiteY245" fmla="*/ 647546 h 4213059"/>
                <a:gd name="connsiteX246" fmla="*/ 3074529 w 3681940"/>
                <a:gd name="connsiteY246" fmla="*/ 767464 h 4213059"/>
                <a:gd name="connsiteX247" fmla="*/ 3057353 w 3681940"/>
                <a:gd name="connsiteY247" fmla="*/ 747477 h 4213059"/>
                <a:gd name="connsiteX248" fmla="*/ 374752 w 3681940"/>
                <a:gd name="connsiteY248" fmla="*/ 3397628 h 4213059"/>
                <a:gd name="connsiteX249" fmla="*/ 493423 w 3681940"/>
                <a:gd name="connsiteY249" fmla="*/ 3289702 h 4213059"/>
                <a:gd name="connsiteX250" fmla="*/ 509038 w 3681940"/>
                <a:gd name="connsiteY250" fmla="*/ 3313685 h 4213059"/>
                <a:gd name="connsiteX251" fmla="*/ 390366 w 3681940"/>
                <a:gd name="connsiteY251" fmla="*/ 3421611 h 4213059"/>
                <a:gd name="connsiteX252" fmla="*/ 3096390 w 3681940"/>
                <a:gd name="connsiteY252" fmla="*/ 551614 h 4213059"/>
                <a:gd name="connsiteX253" fmla="*/ 3115127 w 3681940"/>
                <a:gd name="connsiteY253" fmla="*/ 571600 h 4213059"/>
                <a:gd name="connsiteX254" fmla="*/ 3012070 w 3681940"/>
                <a:gd name="connsiteY254" fmla="*/ 695514 h 4213059"/>
                <a:gd name="connsiteX255" fmla="*/ 2993332 w 3681940"/>
                <a:gd name="connsiteY255" fmla="*/ 675528 h 4213059"/>
                <a:gd name="connsiteX256" fmla="*/ 318539 w 3681940"/>
                <a:gd name="connsiteY256" fmla="*/ 3309689 h 4213059"/>
                <a:gd name="connsiteX257" fmla="*/ 440333 w 3681940"/>
                <a:gd name="connsiteY257" fmla="*/ 3209757 h 4213059"/>
                <a:gd name="connsiteX258" fmla="*/ 455948 w 3681940"/>
                <a:gd name="connsiteY258" fmla="*/ 3233741 h 4213059"/>
                <a:gd name="connsiteX259" fmla="*/ 332592 w 3681940"/>
                <a:gd name="connsiteY259" fmla="*/ 3333672 h 4213059"/>
                <a:gd name="connsiteX260" fmla="*/ 3024561 w 3681940"/>
                <a:gd name="connsiteY260" fmla="*/ 479664 h 4213059"/>
                <a:gd name="connsiteX261" fmla="*/ 3043299 w 3681940"/>
                <a:gd name="connsiteY261" fmla="*/ 495653 h 4213059"/>
                <a:gd name="connsiteX262" fmla="*/ 2948049 w 3681940"/>
                <a:gd name="connsiteY262" fmla="*/ 631557 h 4213059"/>
                <a:gd name="connsiteX263" fmla="*/ 2927750 w 3681940"/>
                <a:gd name="connsiteY263" fmla="*/ 611572 h 4213059"/>
                <a:gd name="connsiteX264" fmla="*/ 265449 w 3681940"/>
                <a:gd name="connsiteY264" fmla="*/ 3217754 h 4213059"/>
                <a:gd name="connsiteX265" fmla="*/ 393489 w 3681940"/>
                <a:gd name="connsiteY265" fmla="*/ 3125818 h 4213059"/>
                <a:gd name="connsiteX266" fmla="*/ 405980 w 3681940"/>
                <a:gd name="connsiteY266" fmla="*/ 3149801 h 4213059"/>
                <a:gd name="connsiteX267" fmla="*/ 279502 w 3681940"/>
                <a:gd name="connsiteY267" fmla="*/ 3241738 h 4213059"/>
                <a:gd name="connsiteX268" fmla="*/ 2948050 w 3681940"/>
                <a:gd name="connsiteY268" fmla="*/ 411710 h 4213059"/>
                <a:gd name="connsiteX269" fmla="*/ 2969911 w 3681940"/>
                <a:gd name="connsiteY269" fmla="*/ 427699 h 4213059"/>
                <a:gd name="connsiteX270" fmla="*/ 2879345 w 3681940"/>
                <a:gd name="connsiteY270" fmla="*/ 567602 h 4213059"/>
                <a:gd name="connsiteX271" fmla="*/ 2857485 w 3681940"/>
                <a:gd name="connsiteY271" fmla="*/ 547616 h 4213059"/>
                <a:gd name="connsiteX272" fmla="*/ 217043 w 3681940"/>
                <a:gd name="connsiteY272" fmla="*/ 3121821 h 4213059"/>
                <a:gd name="connsiteX273" fmla="*/ 348206 w 3681940"/>
                <a:gd name="connsiteY273" fmla="*/ 3037879 h 4213059"/>
                <a:gd name="connsiteX274" fmla="*/ 362260 w 3681940"/>
                <a:gd name="connsiteY274" fmla="*/ 3061863 h 4213059"/>
                <a:gd name="connsiteX275" fmla="*/ 231096 w 3681940"/>
                <a:gd name="connsiteY275" fmla="*/ 3145805 h 4213059"/>
                <a:gd name="connsiteX276" fmla="*/ 2869976 w 3681940"/>
                <a:gd name="connsiteY276" fmla="*/ 347755 h 4213059"/>
                <a:gd name="connsiteX277" fmla="*/ 2891836 w 3681940"/>
                <a:gd name="connsiteY277" fmla="*/ 363744 h 4213059"/>
                <a:gd name="connsiteX278" fmla="*/ 2807518 w 3681940"/>
                <a:gd name="connsiteY278" fmla="*/ 507643 h 4213059"/>
                <a:gd name="connsiteX279" fmla="*/ 2785657 w 3681940"/>
                <a:gd name="connsiteY279" fmla="*/ 491654 h 4213059"/>
                <a:gd name="connsiteX280" fmla="*/ 173322 w 3681940"/>
                <a:gd name="connsiteY280" fmla="*/ 3021889 h 4213059"/>
                <a:gd name="connsiteX281" fmla="*/ 309169 w 3681940"/>
                <a:gd name="connsiteY281" fmla="*/ 2945942 h 4213059"/>
                <a:gd name="connsiteX282" fmla="*/ 320100 w 3681940"/>
                <a:gd name="connsiteY282" fmla="*/ 2973923 h 4213059"/>
                <a:gd name="connsiteX283" fmla="*/ 185814 w 3681940"/>
                <a:gd name="connsiteY283" fmla="*/ 3049869 h 4213059"/>
                <a:gd name="connsiteX284" fmla="*/ 2788780 w 3681940"/>
                <a:gd name="connsiteY284" fmla="*/ 287798 h 4213059"/>
                <a:gd name="connsiteX285" fmla="*/ 2810641 w 3681940"/>
                <a:gd name="connsiteY285" fmla="*/ 303787 h 4213059"/>
                <a:gd name="connsiteX286" fmla="*/ 2734129 w 3681940"/>
                <a:gd name="connsiteY286" fmla="*/ 451685 h 4213059"/>
                <a:gd name="connsiteX287" fmla="*/ 2710707 w 3681940"/>
                <a:gd name="connsiteY287" fmla="*/ 435697 h 4213059"/>
                <a:gd name="connsiteX288" fmla="*/ 135847 w 3681940"/>
                <a:gd name="connsiteY288" fmla="*/ 2921960 h 4213059"/>
                <a:gd name="connsiteX289" fmla="*/ 273256 w 3681940"/>
                <a:gd name="connsiteY289" fmla="*/ 2854007 h 4213059"/>
                <a:gd name="connsiteX290" fmla="*/ 284187 w 3681940"/>
                <a:gd name="connsiteY290" fmla="*/ 2881987 h 4213059"/>
                <a:gd name="connsiteX291" fmla="*/ 145215 w 3681940"/>
                <a:gd name="connsiteY291" fmla="*/ 2949940 h 4213059"/>
                <a:gd name="connsiteX292" fmla="*/ 2704461 w 3681940"/>
                <a:gd name="connsiteY292" fmla="*/ 235833 h 4213059"/>
                <a:gd name="connsiteX293" fmla="*/ 2727883 w 3681940"/>
                <a:gd name="connsiteY293" fmla="*/ 247824 h 4213059"/>
                <a:gd name="connsiteX294" fmla="*/ 2657617 w 3681940"/>
                <a:gd name="connsiteY294" fmla="*/ 403715 h 4213059"/>
                <a:gd name="connsiteX295" fmla="*/ 2634195 w 3681940"/>
                <a:gd name="connsiteY295" fmla="*/ 387726 h 4213059"/>
                <a:gd name="connsiteX296" fmla="*/ 101495 w 3681940"/>
                <a:gd name="connsiteY296" fmla="*/ 2818032 h 4213059"/>
                <a:gd name="connsiteX297" fmla="*/ 242027 w 3681940"/>
                <a:gd name="connsiteY297" fmla="*/ 2762070 h 4213059"/>
                <a:gd name="connsiteX298" fmla="*/ 251396 w 3681940"/>
                <a:gd name="connsiteY298" fmla="*/ 2786054 h 4213059"/>
                <a:gd name="connsiteX299" fmla="*/ 110863 w 3681940"/>
                <a:gd name="connsiteY299" fmla="*/ 2850009 h 4213059"/>
                <a:gd name="connsiteX300" fmla="*/ 2618580 w 3681940"/>
                <a:gd name="connsiteY300" fmla="*/ 187866 h 4213059"/>
                <a:gd name="connsiteX301" fmla="*/ 2642003 w 3681940"/>
                <a:gd name="connsiteY301" fmla="*/ 199858 h 4213059"/>
                <a:gd name="connsiteX302" fmla="*/ 2577982 w 3681940"/>
                <a:gd name="connsiteY302" fmla="*/ 355749 h 4213059"/>
                <a:gd name="connsiteX303" fmla="*/ 2554560 w 3681940"/>
                <a:gd name="connsiteY303" fmla="*/ 343758 h 4213059"/>
                <a:gd name="connsiteX304" fmla="*/ 71827 w 3681940"/>
                <a:gd name="connsiteY304" fmla="*/ 2714105 h 4213059"/>
                <a:gd name="connsiteX305" fmla="*/ 215482 w 3681940"/>
                <a:gd name="connsiteY305" fmla="*/ 2662141 h 4213059"/>
                <a:gd name="connsiteX306" fmla="*/ 223289 w 3681940"/>
                <a:gd name="connsiteY306" fmla="*/ 2694119 h 4213059"/>
                <a:gd name="connsiteX307" fmla="*/ 79634 w 3681940"/>
                <a:gd name="connsiteY307" fmla="*/ 2742085 h 4213059"/>
                <a:gd name="connsiteX308" fmla="*/ 2529576 w 3681940"/>
                <a:gd name="connsiteY308" fmla="*/ 143899 h 4213059"/>
                <a:gd name="connsiteX309" fmla="*/ 2554560 w 3681940"/>
                <a:gd name="connsiteY309" fmla="*/ 155891 h 4213059"/>
                <a:gd name="connsiteX310" fmla="*/ 2496786 w 3681940"/>
                <a:gd name="connsiteY310" fmla="*/ 315780 h 4213059"/>
                <a:gd name="connsiteX311" fmla="*/ 2473363 w 3681940"/>
                <a:gd name="connsiteY311" fmla="*/ 303788 h 4213059"/>
                <a:gd name="connsiteX312" fmla="*/ 48405 w 3681940"/>
                <a:gd name="connsiteY312" fmla="*/ 2610177 h 4213059"/>
                <a:gd name="connsiteX313" fmla="*/ 193622 w 3681940"/>
                <a:gd name="connsiteY313" fmla="*/ 2566208 h 4213059"/>
                <a:gd name="connsiteX314" fmla="*/ 199868 w 3681940"/>
                <a:gd name="connsiteY314" fmla="*/ 2594188 h 4213059"/>
                <a:gd name="connsiteX315" fmla="*/ 54651 w 3681940"/>
                <a:gd name="connsiteY315" fmla="*/ 2638158 h 4213059"/>
                <a:gd name="connsiteX316" fmla="*/ 2439012 w 3681940"/>
                <a:gd name="connsiteY316" fmla="*/ 107922 h 4213059"/>
                <a:gd name="connsiteX317" fmla="*/ 2463995 w 3681940"/>
                <a:gd name="connsiteY317" fmla="*/ 115917 h 4213059"/>
                <a:gd name="connsiteX318" fmla="*/ 2415589 w 3681940"/>
                <a:gd name="connsiteY318" fmla="*/ 279803 h 4213059"/>
                <a:gd name="connsiteX319" fmla="*/ 2390606 w 3681940"/>
                <a:gd name="connsiteY319" fmla="*/ 267812 h 4213059"/>
                <a:gd name="connsiteX320" fmla="*/ 28106 w 3681940"/>
                <a:gd name="connsiteY320" fmla="*/ 2502251 h 4213059"/>
                <a:gd name="connsiteX321" fmla="*/ 174884 w 3681940"/>
                <a:gd name="connsiteY321" fmla="*/ 2466277 h 4213059"/>
                <a:gd name="connsiteX322" fmla="*/ 181130 w 3681940"/>
                <a:gd name="connsiteY322" fmla="*/ 2494257 h 4213059"/>
                <a:gd name="connsiteX323" fmla="*/ 32790 w 3681940"/>
                <a:gd name="connsiteY323" fmla="*/ 2530232 h 4213059"/>
                <a:gd name="connsiteX324" fmla="*/ 2348447 w 3681940"/>
                <a:gd name="connsiteY324" fmla="*/ 75945 h 4213059"/>
                <a:gd name="connsiteX325" fmla="*/ 2371868 w 3681940"/>
                <a:gd name="connsiteY325" fmla="*/ 83939 h 4213059"/>
                <a:gd name="connsiteX326" fmla="*/ 2331270 w 3681940"/>
                <a:gd name="connsiteY326" fmla="*/ 247826 h 4213059"/>
                <a:gd name="connsiteX327" fmla="*/ 2306286 w 3681940"/>
                <a:gd name="connsiteY327" fmla="*/ 239831 h 4213059"/>
                <a:gd name="connsiteX328" fmla="*/ 14052 w 3681940"/>
                <a:gd name="connsiteY328" fmla="*/ 2390332 h 4213059"/>
                <a:gd name="connsiteX329" fmla="*/ 162392 w 3681940"/>
                <a:gd name="connsiteY329" fmla="*/ 2366348 h 4213059"/>
                <a:gd name="connsiteX330" fmla="*/ 165515 w 3681940"/>
                <a:gd name="connsiteY330" fmla="*/ 2394328 h 4213059"/>
                <a:gd name="connsiteX331" fmla="*/ 17175 w 3681940"/>
                <a:gd name="connsiteY331" fmla="*/ 2422309 h 4213059"/>
                <a:gd name="connsiteX332" fmla="*/ 2253198 w 3681940"/>
                <a:gd name="connsiteY332" fmla="*/ 47967 h 4213059"/>
                <a:gd name="connsiteX333" fmla="*/ 2279744 w 3681940"/>
                <a:gd name="connsiteY333" fmla="*/ 55960 h 4213059"/>
                <a:gd name="connsiteX334" fmla="*/ 2245390 w 3681940"/>
                <a:gd name="connsiteY334" fmla="*/ 219846 h 4213059"/>
                <a:gd name="connsiteX335" fmla="*/ 2220407 w 3681940"/>
                <a:gd name="connsiteY335" fmla="*/ 215849 h 4213059"/>
                <a:gd name="connsiteX336" fmla="*/ 4684 w 3681940"/>
                <a:gd name="connsiteY336" fmla="*/ 2282406 h 4213059"/>
                <a:gd name="connsiteX337" fmla="*/ 154585 w 3681940"/>
                <a:gd name="connsiteY337" fmla="*/ 2266416 h 4213059"/>
                <a:gd name="connsiteX338" fmla="*/ 156147 w 3681940"/>
                <a:gd name="connsiteY338" fmla="*/ 2294397 h 4213059"/>
                <a:gd name="connsiteX339" fmla="*/ 6246 w 3681940"/>
                <a:gd name="connsiteY339" fmla="*/ 2310387 h 4213059"/>
                <a:gd name="connsiteX340" fmla="*/ 2159510 w 3681940"/>
                <a:gd name="connsiteY340" fmla="*/ 27979 h 4213059"/>
                <a:gd name="connsiteX341" fmla="*/ 2186055 w 3681940"/>
                <a:gd name="connsiteY341" fmla="*/ 31976 h 4213059"/>
                <a:gd name="connsiteX342" fmla="*/ 2159510 w 3681940"/>
                <a:gd name="connsiteY342" fmla="*/ 199859 h 4213059"/>
                <a:gd name="connsiteX343" fmla="*/ 2132965 w 3681940"/>
                <a:gd name="connsiteY343" fmla="*/ 195863 h 4213059"/>
                <a:gd name="connsiteX344" fmla="*/ 0 w 3681940"/>
                <a:gd name="connsiteY344" fmla="*/ 2174482 h 4213059"/>
                <a:gd name="connsiteX345" fmla="*/ 149901 w 3681940"/>
                <a:gd name="connsiteY345" fmla="*/ 2166487 h 4213059"/>
                <a:gd name="connsiteX346" fmla="*/ 149901 w 3681940"/>
                <a:gd name="connsiteY346" fmla="*/ 2194469 h 4213059"/>
                <a:gd name="connsiteX347" fmla="*/ 0 w 3681940"/>
                <a:gd name="connsiteY347" fmla="*/ 2202463 h 4213059"/>
                <a:gd name="connsiteX348" fmla="*/ 2064260 w 3681940"/>
                <a:gd name="connsiteY348" fmla="*/ 11990 h 4213059"/>
                <a:gd name="connsiteX349" fmla="*/ 2089243 w 3681940"/>
                <a:gd name="connsiteY349" fmla="*/ 15987 h 4213059"/>
                <a:gd name="connsiteX350" fmla="*/ 2072068 w 3681940"/>
                <a:gd name="connsiteY350" fmla="*/ 187867 h 4213059"/>
                <a:gd name="connsiteX351" fmla="*/ 2045523 w 3681940"/>
                <a:gd name="connsiteY351" fmla="*/ 183869 h 4213059"/>
                <a:gd name="connsiteX352" fmla="*/ 0 w 3681940"/>
                <a:gd name="connsiteY352" fmla="*/ 2062560 h 4213059"/>
                <a:gd name="connsiteX353" fmla="*/ 149901 w 3681940"/>
                <a:gd name="connsiteY353" fmla="*/ 2062560 h 4213059"/>
                <a:gd name="connsiteX354" fmla="*/ 149901 w 3681940"/>
                <a:gd name="connsiteY354" fmla="*/ 2094538 h 4213059"/>
                <a:gd name="connsiteX355" fmla="*/ 0 w 3681940"/>
                <a:gd name="connsiteY355" fmla="*/ 2090541 h 4213059"/>
                <a:gd name="connsiteX356" fmla="*/ 1969011 w 3681940"/>
                <a:gd name="connsiteY356" fmla="*/ 3995 h 4213059"/>
                <a:gd name="connsiteX357" fmla="*/ 1993994 w 3681940"/>
                <a:gd name="connsiteY357" fmla="*/ 3995 h 4213059"/>
                <a:gd name="connsiteX358" fmla="*/ 1983064 w 3681940"/>
                <a:gd name="connsiteY358" fmla="*/ 175876 h 4213059"/>
                <a:gd name="connsiteX359" fmla="*/ 1958081 w 3681940"/>
                <a:gd name="connsiteY359" fmla="*/ 175876 h 4213059"/>
                <a:gd name="connsiteX360" fmla="*/ 6246 w 3681940"/>
                <a:gd name="connsiteY360" fmla="*/ 1954634 h 4213059"/>
                <a:gd name="connsiteX361" fmla="*/ 154585 w 3681940"/>
                <a:gd name="connsiteY361" fmla="*/ 1962628 h 4213059"/>
                <a:gd name="connsiteX362" fmla="*/ 153024 w 3681940"/>
                <a:gd name="connsiteY362" fmla="*/ 1990610 h 4213059"/>
                <a:gd name="connsiteX363" fmla="*/ 3122 w 3681940"/>
                <a:gd name="connsiteY363" fmla="*/ 1982615 h 4213059"/>
                <a:gd name="connsiteX364" fmla="*/ 1872199 w 3681940"/>
                <a:gd name="connsiteY364" fmla="*/ 0 h 4213059"/>
                <a:gd name="connsiteX365" fmla="*/ 1898744 w 3681940"/>
                <a:gd name="connsiteY365" fmla="*/ 0 h 4213059"/>
                <a:gd name="connsiteX366" fmla="*/ 1895621 w 3681940"/>
                <a:gd name="connsiteY366" fmla="*/ 171881 h 4213059"/>
                <a:gd name="connsiteX367" fmla="*/ 1869076 w 3681940"/>
                <a:gd name="connsiteY367" fmla="*/ 171881 h 4213059"/>
                <a:gd name="connsiteX368" fmla="*/ 15615 w 3681940"/>
                <a:gd name="connsiteY368" fmla="*/ 1842711 h 4213059"/>
                <a:gd name="connsiteX369" fmla="*/ 163955 w 3681940"/>
                <a:gd name="connsiteY369" fmla="*/ 1862698 h 4213059"/>
                <a:gd name="connsiteX370" fmla="*/ 162393 w 3681940"/>
                <a:gd name="connsiteY370" fmla="*/ 1890678 h 4213059"/>
                <a:gd name="connsiteX371" fmla="*/ 12492 w 3681940"/>
                <a:gd name="connsiteY371" fmla="*/ 1870692 h 4213059"/>
                <a:gd name="connsiteX372" fmla="*/ 1775388 w 3681940"/>
                <a:gd name="connsiteY372" fmla="*/ 1 h 4213059"/>
                <a:gd name="connsiteX373" fmla="*/ 1801933 w 3681940"/>
                <a:gd name="connsiteY373" fmla="*/ 0 h 4213059"/>
                <a:gd name="connsiteX374" fmla="*/ 1806617 w 3681940"/>
                <a:gd name="connsiteY374" fmla="*/ 171881 h 4213059"/>
                <a:gd name="connsiteX375" fmla="*/ 1780073 w 3681940"/>
                <a:gd name="connsiteY375" fmla="*/ 171882 h 4213059"/>
                <a:gd name="connsiteX376" fmla="*/ 31228 w 3681940"/>
                <a:gd name="connsiteY376" fmla="*/ 1730790 h 4213059"/>
                <a:gd name="connsiteX377" fmla="*/ 179568 w 3681940"/>
                <a:gd name="connsiteY377" fmla="*/ 1762768 h 4213059"/>
                <a:gd name="connsiteX378" fmla="*/ 174883 w 3681940"/>
                <a:gd name="connsiteY378" fmla="*/ 1790749 h 4213059"/>
                <a:gd name="connsiteX379" fmla="*/ 26544 w 3681940"/>
                <a:gd name="connsiteY379" fmla="*/ 1762768 h 4213059"/>
                <a:gd name="connsiteX380" fmla="*/ 1680139 w 3681940"/>
                <a:gd name="connsiteY380" fmla="*/ 7994 h 4213059"/>
                <a:gd name="connsiteX381" fmla="*/ 1705123 w 3681940"/>
                <a:gd name="connsiteY381" fmla="*/ 7994 h 4213059"/>
                <a:gd name="connsiteX382" fmla="*/ 1719176 w 3681940"/>
                <a:gd name="connsiteY382" fmla="*/ 175878 h 4213059"/>
                <a:gd name="connsiteX383" fmla="*/ 1692632 w 3681940"/>
                <a:gd name="connsiteY383" fmla="*/ 179875 h 4213059"/>
                <a:gd name="connsiteX384" fmla="*/ 51528 w 3681940"/>
                <a:gd name="connsiteY384" fmla="*/ 1626863 h 4213059"/>
                <a:gd name="connsiteX385" fmla="*/ 198307 w 3681940"/>
                <a:gd name="connsiteY385" fmla="*/ 1662837 h 4213059"/>
                <a:gd name="connsiteX386" fmla="*/ 192060 w 3681940"/>
                <a:gd name="connsiteY386" fmla="*/ 1690817 h 4213059"/>
                <a:gd name="connsiteX387" fmla="*/ 46843 w 3681940"/>
                <a:gd name="connsiteY387" fmla="*/ 1654843 h 4213059"/>
                <a:gd name="connsiteX388" fmla="*/ 1583328 w 3681940"/>
                <a:gd name="connsiteY388" fmla="*/ 23982 h 4213059"/>
                <a:gd name="connsiteX389" fmla="*/ 1609873 w 3681940"/>
                <a:gd name="connsiteY389" fmla="*/ 19984 h 4213059"/>
                <a:gd name="connsiteX390" fmla="*/ 1630172 w 3681940"/>
                <a:gd name="connsiteY390" fmla="*/ 187869 h 4213059"/>
                <a:gd name="connsiteX391" fmla="*/ 1605189 w 3681940"/>
                <a:gd name="connsiteY391" fmla="*/ 191866 h 4213059"/>
                <a:gd name="connsiteX392" fmla="*/ 76511 w 3681940"/>
                <a:gd name="connsiteY392" fmla="*/ 1518939 h 4213059"/>
                <a:gd name="connsiteX393" fmla="*/ 221729 w 3681940"/>
                <a:gd name="connsiteY393" fmla="*/ 1562909 h 4213059"/>
                <a:gd name="connsiteX394" fmla="*/ 213921 w 3681940"/>
                <a:gd name="connsiteY394" fmla="*/ 1594887 h 4213059"/>
                <a:gd name="connsiteX395" fmla="*/ 70265 w 3681940"/>
                <a:gd name="connsiteY395" fmla="*/ 1546920 h 4213059"/>
                <a:gd name="connsiteX396" fmla="*/ 1489641 w 3681940"/>
                <a:gd name="connsiteY396" fmla="*/ 43967 h 4213059"/>
                <a:gd name="connsiteX397" fmla="*/ 1514624 w 3681940"/>
                <a:gd name="connsiteY397" fmla="*/ 35973 h 4213059"/>
                <a:gd name="connsiteX398" fmla="*/ 1542730 w 3681940"/>
                <a:gd name="connsiteY398" fmla="*/ 203856 h 4213059"/>
                <a:gd name="connsiteX399" fmla="*/ 1517746 w 3681940"/>
                <a:gd name="connsiteY399" fmla="*/ 211850 h 4213059"/>
                <a:gd name="connsiteX400" fmla="*/ 107741 w 3681940"/>
                <a:gd name="connsiteY400" fmla="*/ 1411012 h 4213059"/>
                <a:gd name="connsiteX401" fmla="*/ 249835 w 3681940"/>
                <a:gd name="connsiteY401" fmla="*/ 1466975 h 4213059"/>
                <a:gd name="connsiteX402" fmla="*/ 242028 w 3681940"/>
                <a:gd name="connsiteY402" fmla="*/ 1494956 h 4213059"/>
                <a:gd name="connsiteX403" fmla="*/ 98372 w 3681940"/>
                <a:gd name="connsiteY403" fmla="*/ 1442991 h 4213059"/>
                <a:gd name="connsiteX404" fmla="*/ 1394390 w 3681940"/>
                <a:gd name="connsiteY404" fmla="*/ 67950 h 4213059"/>
                <a:gd name="connsiteX405" fmla="*/ 1419374 w 3681940"/>
                <a:gd name="connsiteY405" fmla="*/ 59956 h 4213059"/>
                <a:gd name="connsiteX406" fmla="*/ 1455288 w 3681940"/>
                <a:gd name="connsiteY406" fmla="*/ 227839 h 4213059"/>
                <a:gd name="connsiteX407" fmla="*/ 1430304 w 3681940"/>
                <a:gd name="connsiteY407" fmla="*/ 235833 h 4213059"/>
                <a:gd name="connsiteX408" fmla="*/ 143654 w 3681940"/>
                <a:gd name="connsiteY408" fmla="*/ 1311084 h 4213059"/>
                <a:gd name="connsiteX409" fmla="*/ 281064 w 3681940"/>
                <a:gd name="connsiteY409" fmla="*/ 1375040 h 4213059"/>
                <a:gd name="connsiteX410" fmla="*/ 271695 w 3681940"/>
                <a:gd name="connsiteY410" fmla="*/ 1399023 h 4213059"/>
                <a:gd name="connsiteX411" fmla="*/ 132724 w 3681940"/>
                <a:gd name="connsiteY411" fmla="*/ 1339065 h 4213059"/>
                <a:gd name="connsiteX412" fmla="*/ 1302264 w 3681940"/>
                <a:gd name="connsiteY412" fmla="*/ 95932 h 4213059"/>
                <a:gd name="connsiteX413" fmla="*/ 1325686 w 3681940"/>
                <a:gd name="connsiteY413" fmla="*/ 87938 h 4213059"/>
                <a:gd name="connsiteX414" fmla="*/ 1370969 w 3681940"/>
                <a:gd name="connsiteY414" fmla="*/ 251825 h 4213059"/>
                <a:gd name="connsiteX415" fmla="*/ 1344424 w 3681940"/>
                <a:gd name="connsiteY415" fmla="*/ 259819 h 4213059"/>
                <a:gd name="connsiteX416" fmla="*/ 182691 w 3681940"/>
                <a:gd name="connsiteY416" fmla="*/ 1211153 h 4213059"/>
                <a:gd name="connsiteX417" fmla="*/ 318539 w 3681940"/>
                <a:gd name="connsiteY417" fmla="*/ 1279105 h 4213059"/>
                <a:gd name="connsiteX418" fmla="*/ 307608 w 3681940"/>
                <a:gd name="connsiteY418" fmla="*/ 1307086 h 4213059"/>
                <a:gd name="connsiteX419" fmla="*/ 171761 w 3681940"/>
                <a:gd name="connsiteY419" fmla="*/ 1235136 h 4213059"/>
                <a:gd name="connsiteX420" fmla="*/ 1210137 w 3681940"/>
                <a:gd name="connsiteY420" fmla="*/ 135904 h 4213059"/>
                <a:gd name="connsiteX421" fmla="*/ 1235121 w 3681940"/>
                <a:gd name="connsiteY421" fmla="*/ 123912 h 4213059"/>
                <a:gd name="connsiteX422" fmla="*/ 1286649 w 3681940"/>
                <a:gd name="connsiteY422" fmla="*/ 283801 h 4213059"/>
                <a:gd name="connsiteX423" fmla="*/ 1261666 w 3681940"/>
                <a:gd name="connsiteY423" fmla="*/ 295793 h 4213059"/>
                <a:gd name="connsiteX424" fmla="*/ 226412 w 3681940"/>
                <a:gd name="connsiteY424" fmla="*/ 1111224 h 4213059"/>
                <a:gd name="connsiteX425" fmla="*/ 359137 w 3681940"/>
                <a:gd name="connsiteY425" fmla="*/ 1191167 h 4213059"/>
                <a:gd name="connsiteX426" fmla="*/ 346645 w 3681940"/>
                <a:gd name="connsiteY426" fmla="*/ 1215151 h 4213059"/>
                <a:gd name="connsiteX427" fmla="*/ 213920 w 3681940"/>
                <a:gd name="connsiteY427" fmla="*/ 1135207 h 4213059"/>
                <a:gd name="connsiteX428" fmla="*/ 1121133 w 3681940"/>
                <a:gd name="connsiteY428" fmla="*/ 175875 h 4213059"/>
                <a:gd name="connsiteX429" fmla="*/ 1144556 w 3681940"/>
                <a:gd name="connsiteY429" fmla="*/ 163884 h 4213059"/>
                <a:gd name="connsiteX430" fmla="*/ 1202330 w 3681940"/>
                <a:gd name="connsiteY430" fmla="*/ 319776 h 4213059"/>
                <a:gd name="connsiteX431" fmla="*/ 1178908 w 3681940"/>
                <a:gd name="connsiteY431" fmla="*/ 331767 h 4213059"/>
                <a:gd name="connsiteX432" fmla="*/ 274818 w 3681940"/>
                <a:gd name="connsiteY432" fmla="*/ 1015290 h 4213059"/>
                <a:gd name="connsiteX433" fmla="*/ 404419 w 3681940"/>
                <a:gd name="connsiteY433" fmla="*/ 1099232 h 4213059"/>
                <a:gd name="connsiteX434" fmla="*/ 390366 w 3681940"/>
                <a:gd name="connsiteY434" fmla="*/ 1127213 h 4213059"/>
                <a:gd name="connsiteX435" fmla="*/ 260764 w 3681940"/>
                <a:gd name="connsiteY435" fmla="*/ 1039274 h 4213059"/>
                <a:gd name="connsiteX436" fmla="*/ 1033692 w 3681940"/>
                <a:gd name="connsiteY436" fmla="*/ 219846 h 4213059"/>
                <a:gd name="connsiteX437" fmla="*/ 1055553 w 3681940"/>
                <a:gd name="connsiteY437" fmla="*/ 207855 h 4213059"/>
                <a:gd name="connsiteX438" fmla="*/ 1122696 w 3681940"/>
                <a:gd name="connsiteY438" fmla="*/ 363746 h 4213059"/>
                <a:gd name="connsiteX439" fmla="*/ 1099274 w 3681940"/>
                <a:gd name="connsiteY439" fmla="*/ 375738 h 4213059"/>
                <a:gd name="connsiteX440" fmla="*/ 327907 w 3681940"/>
                <a:gd name="connsiteY440" fmla="*/ 923353 h 4213059"/>
                <a:gd name="connsiteX441" fmla="*/ 452825 w 3681940"/>
                <a:gd name="connsiteY441" fmla="*/ 1015289 h 4213059"/>
                <a:gd name="connsiteX442" fmla="*/ 437210 w 3681940"/>
                <a:gd name="connsiteY442" fmla="*/ 1043269 h 4213059"/>
                <a:gd name="connsiteX443" fmla="*/ 313854 w 3681940"/>
                <a:gd name="connsiteY443" fmla="*/ 947337 h 4213059"/>
                <a:gd name="connsiteX444" fmla="*/ 947811 w 3681940"/>
                <a:gd name="connsiteY444" fmla="*/ 271808 h 4213059"/>
                <a:gd name="connsiteX445" fmla="*/ 969671 w 3681940"/>
                <a:gd name="connsiteY445" fmla="*/ 259817 h 4213059"/>
                <a:gd name="connsiteX446" fmla="*/ 1043061 w 3681940"/>
                <a:gd name="connsiteY446" fmla="*/ 411712 h 4213059"/>
                <a:gd name="connsiteX447" fmla="*/ 1019638 w 3681940"/>
                <a:gd name="connsiteY447" fmla="*/ 423704 h 4213059"/>
                <a:gd name="connsiteX448" fmla="*/ 385682 w 3681940"/>
                <a:gd name="connsiteY448" fmla="*/ 831419 h 4213059"/>
                <a:gd name="connsiteX449" fmla="*/ 504353 w 3681940"/>
                <a:gd name="connsiteY449" fmla="*/ 935346 h 4213059"/>
                <a:gd name="connsiteX450" fmla="*/ 488739 w 3681940"/>
                <a:gd name="connsiteY450" fmla="*/ 959330 h 4213059"/>
                <a:gd name="connsiteX451" fmla="*/ 370068 w 3681940"/>
                <a:gd name="connsiteY451" fmla="*/ 855402 h 4213059"/>
                <a:gd name="connsiteX452" fmla="*/ 863491 w 3681940"/>
                <a:gd name="connsiteY452" fmla="*/ 331767 h 4213059"/>
                <a:gd name="connsiteX453" fmla="*/ 886913 w 3681940"/>
                <a:gd name="connsiteY453" fmla="*/ 315778 h 4213059"/>
                <a:gd name="connsiteX454" fmla="*/ 966548 w 3681940"/>
                <a:gd name="connsiteY454" fmla="*/ 459677 h 4213059"/>
                <a:gd name="connsiteX455" fmla="*/ 943126 w 3681940"/>
                <a:gd name="connsiteY455" fmla="*/ 475666 h 4213059"/>
                <a:gd name="connsiteX456" fmla="*/ 446579 w 3681940"/>
                <a:gd name="connsiteY456" fmla="*/ 747476 h 4213059"/>
                <a:gd name="connsiteX457" fmla="*/ 560566 w 3681940"/>
                <a:gd name="connsiteY457" fmla="*/ 855401 h 4213059"/>
                <a:gd name="connsiteX458" fmla="*/ 544951 w 3681940"/>
                <a:gd name="connsiteY458" fmla="*/ 879384 h 4213059"/>
                <a:gd name="connsiteX459" fmla="*/ 429403 w 3681940"/>
                <a:gd name="connsiteY459" fmla="*/ 767461 h 4213059"/>
                <a:gd name="connsiteX460" fmla="*/ 512161 w 3681940"/>
                <a:gd name="connsiteY460" fmla="*/ 663536 h 4213059"/>
                <a:gd name="connsiteX461" fmla="*/ 619902 w 3681940"/>
                <a:gd name="connsiteY461" fmla="*/ 779455 h 4213059"/>
                <a:gd name="connsiteX462" fmla="*/ 602726 w 3681940"/>
                <a:gd name="connsiteY462" fmla="*/ 799441 h 4213059"/>
                <a:gd name="connsiteX463" fmla="*/ 493423 w 3681940"/>
                <a:gd name="connsiteY463" fmla="*/ 683522 h 4213059"/>
                <a:gd name="connsiteX464" fmla="*/ 783856 w 3681940"/>
                <a:gd name="connsiteY464" fmla="*/ 391726 h 4213059"/>
                <a:gd name="connsiteX465" fmla="*/ 805717 w 3681940"/>
                <a:gd name="connsiteY465" fmla="*/ 375737 h 4213059"/>
                <a:gd name="connsiteX466" fmla="*/ 891598 w 3681940"/>
                <a:gd name="connsiteY466" fmla="*/ 515640 h 4213059"/>
                <a:gd name="connsiteX467" fmla="*/ 869737 w 3681940"/>
                <a:gd name="connsiteY467" fmla="*/ 531629 h 4213059"/>
                <a:gd name="connsiteX468" fmla="*/ 705783 w 3681940"/>
                <a:gd name="connsiteY468" fmla="*/ 459677 h 4213059"/>
                <a:gd name="connsiteX469" fmla="*/ 726082 w 3681940"/>
                <a:gd name="connsiteY469" fmla="*/ 439691 h 4213059"/>
                <a:gd name="connsiteX470" fmla="*/ 819771 w 3681940"/>
                <a:gd name="connsiteY470" fmla="*/ 575597 h 4213059"/>
                <a:gd name="connsiteX471" fmla="*/ 799472 w 3681940"/>
                <a:gd name="connsiteY471" fmla="*/ 591585 h 4213059"/>
                <a:gd name="connsiteX472" fmla="*/ 560566 w 3681940"/>
                <a:gd name="connsiteY472" fmla="*/ 603577 h 4213059"/>
                <a:gd name="connsiteX473" fmla="*/ 580865 w 3681940"/>
                <a:gd name="connsiteY473" fmla="*/ 587588 h 4213059"/>
                <a:gd name="connsiteX474" fmla="*/ 683922 w 3681940"/>
                <a:gd name="connsiteY474" fmla="*/ 707506 h 4213059"/>
                <a:gd name="connsiteX475" fmla="*/ 665185 w 3681940"/>
                <a:gd name="connsiteY475" fmla="*/ 727492 h 4213059"/>
                <a:gd name="connsiteX476" fmla="*/ 651131 w 3681940"/>
                <a:gd name="connsiteY476" fmla="*/ 511641 h 4213059"/>
                <a:gd name="connsiteX477" fmla="*/ 749505 w 3681940"/>
                <a:gd name="connsiteY477" fmla="*/ 639553 h 4213059"/>
                <a:gd name="connsiteX478" fmla="*/ 730767 w 3681940"/>
                <a:gd name="connsiteY478" fmla="*/ 659540 h 4213059"/>
                <a:gd name="connsiteX479" fmla="*/ 632394 w 3681940"/>
                <a:gd name="connsiteY479" fmla="*/ 531628 h 421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Lst>
              <a:rect l="l" t="t" r="r" b="b"/>
              <a:pathLst>
                <a:path w="3681940" h="4213059">
                  <a:moveTo>
                    <a:pt x="2930874" y="3573504"/>
                  </a:moveTo>
                  <a:lnTo>
                    <a:pt x="2951173" y="3553518"/>
                  </a:lnTo>
                  <a:lnTo>
                    <a:pt x="3049546" y="3681429"/>
                  </a:lnTo>
                  <a:lnTo>
                    <a:pt x="3029247" y="3701416"/>
                  </a:lnTo>
                  <a:close/>
                  <a:moveTo>
                    <a:pt x="2862168" y="3637459"/>
                  </a:moveTo>
                  <a:lnTo>
                    <a:pt x="2882467" y="3617473"/>
                  </a:lnTo>
                  <a:lnTo>
                    <a:pt x="2974594" y="3753379"/>
                  </a:lnTo>
                  <a:lnTo>
                    <a:pt x="2954295" y="3773365"/>
                  </a:lnTo>
                  <a:close/>
                  <a:moveTo>
                    <a:pt x="3016755" y="3481568"/>
                  </a:moveTo>
                  <a:lnTo>
                    <a:pt x="3119811" y="3605482"/>
                  </a:lnTo>
                  <a:lnTo>
                    <a:pt x="3101074" y="3625468"/>
                  </a:lnTo>
                  <a:lnTo>
                    <a:pt x="2998018" y="3505552"/>
                  </a:lnTo>
                  <a:close/>
                  <a:moveTo>
                    <a:pt x="2790341" y="3697418"/>
                  </a:moveTo>
                  <a:lnTo>
                    <a:pt x="2812202" y="3677433"/>
                  </a:lnTo>
                  <a:lnTo>
                    <a:pt x="2898083" y="3821331"/>
                  </a:lnTo>
                  <a:lnTo>
                    <a:pt x="2876222" y="3837320"/>
                  </a:lnTo>
                  <a:close/>
                  <a:moveTo>
                    <a:pt x="3077652" y="3409618"/>
                  </a:moveTo>
                  <a:lnTo>
                    <a:pt x="3188516" y="3529536"/>
                  </a:lnTo>
                  <a:lnTo>
                    <a:pt x="3169778" y="3549522"/>
                  </a:lnTo>
                  <a:lnTo>
                    <a:pt x="3060476" y="3433602"/>
                  </a:lnTo>
                  <a:close/>
                  <a:moveTo>
                    <a:pt x="3136988" y="3333673"/>
                  </a:moveTo>
                  <a:lnTo>
                    <a:pt x="3250974" y="3445595"/>
                  </a:lnTo>
                  <a:lnTo>
                    <a:pt x="3235360" y="3465582"/>
                  </a:lnTo>
                  <a:lnTo>
                    <a:pt x="3119812" y="3357656"/>
                  </a:lnTo>
                  <a:close/>
                  <a:moveTo>
                    <a:pt x="2715391" y="3753378"/>
                  </a:moveTo>
                  <a:lnTo>
                    <a:pt x="2737251" y="3737389"/>
                  </a:lnTo>
                  <a:lnTo>
                    <a:pt x="2816887" y="3881289"/>
                  </a:lnTo>
                  <a:lnTo>
                    <a:pt x="2795026" y="3897277"/>
                  </a:lnTo>
                  <a:close/>
                  <a:moveTo>
                    <a:pt x="3191639" y="3253728"/>
                  </a:moveTo>
                  <a:lnTo>
                    <a:pt x="3311872" y="3357656"/>
                  </a:lnTo>
                  <a:lnTo>
                    <a:pt x="3296258" y="3381639"/>
                  </a:lnTo>
                  <a:lnTo>
                    <a:pt x="3176024" y="3277711"/>
                  </a:lnTo>
                  <a:close/>
                  <a:moveTo>
                    <a:pt x="2638879" y="3801346"/>
                  </a:moveTo>
                  <a:lnTo>
                    <a:pt x="2660740" y="3789354"/>
                  </a:lnTo>
                  <a:lnTo>
                    <a:pt x="2734129" y="3937253"/>
                  </a:lnTo>
                  <a:lnTo>
                    <a:pt x="2710707" y="3953242"/>
                  </a:lnTo>
                  <a:close/>
                  <a:moveTo>
                    <a:pt x="3243168" y="3169786"/>
                  </a:moveTo>
                  <a:lnTo>
                    <a:pt x="3368085" y="3265718"/>
                  </a:lnTo>
                  <a:lnTo>
                    <a:pt x="3352470" y="3289702"/>
                  </a:lnTo>
                  <a:lnTo>
                    <a:pt x="3229115" y="3197766"/>
                  </a:lnTo>
                  <a:close/>
                  <a:moveTo>
                    <a:pt x="2559244" y="3849313"/>
                  </a:moveTo>
                  <a:lnTo>
                    <a:pt x="2582667" y="3837321"/>
                  </a:lnTo>
                  <a:lnTo>
                    <a:pt x="2648249" y="3989215"/>
                  </a:lnTo>
                  <a:lnTo>
                    <a:pt x="2624826" y="4005204"/>
                  </a:lnTo>
                  <a:close/>
                  <a:moveTo>
                    <a:pt x="3290011" y="3085846"/>
                  </a:moveTo>
                  <a:lnTo>
                    <a:pt x="3419613" y="3173784"/>
                  </a:lnTo>
                  <a:lnTo>
                    <a:pt x="3405560" y="3197767"/>
                  </a:lnTo>
                  <a:lnTo>
                    <a:pt x="3277520" y="3109829"/>
                  </a:lnTo>
                  <a:close/>
                  <a:moveTo>
                    <a:pt x="2478048" y="3893281"/>
                  </a:moveTo>
                  <a:lnTo>
                    <a:pt x="2503031" y="3881289"/>
                  </a:lnTo>
                  <a:lnTo>
                    <a:pt x="2560806" y="4037181"/>
                  </a:lnTo>
                  <a:lnTo>
                    <a:pt x="2535822" y="4049172"/>
                  </a:lnTo>
                  <a:close/>
                  <a:moveTo>
                    <a:pt x="3335294" y="2997906"/>
                  </a:moveTo>
                  <a:lnTo>
                    <a:pt x="3466457" y="3077851"/>
                  </a:lnTo>
                  <a:lnTo>
                    <a:pt x="3453965" y="3101834"/>
                  </a:lnTo>
                  <a:lnTo>
                    <a:pt x="3322802" y="3021889"/>
                  </a:lnTo>
                  <a:close/>
                  <a:moveTo>
                    <a:pt x="2395290" y="3929257"/>
                  </a:moveTo>
                  <a:lnTo>
                    <a:pt x="2420274" y="3917266"/>
                  </a:lnTo>
                  <a:lnTo>
                    <a:pt x="2471803" y="4077155"/>
                  </a:lnTo>
                  <a:lnTo>
                    <a:pt x="2446819" y="4089146"/>
                  </a:lnTo>
                  <a:close/>
                  <a:moveTo>
                    <a:pt x="3374330" y="2905970"/>
                  </a:moveTo>
                  <a:lnTo>
                    <a:pt x="3510178" y="2977920"/>
                  </a:lnTo>
                  <a:lnTo>
                    <a:pt x="3499248" y="3001903"/>
                  </a:lnTo>
                  <a:lnTo>
                    <a:pt x="3363400" y="2933950"/>
                  </a:lnTo>
                  <a:close/>
                  <a:moveTo>
                    <a:pt x="2310971" y="3961233"/>
                  </a:moveTo>
                  <a:lnTo>
                    <a:pt x="2335955" y="3953239"/>
                  </a:lnTo>
                  <a:lnTo>
                    <a:pt x="2379676" y="4113128"/>
                  </a:lnTo>
                  <a:lnTo>
                    <a:pt x="2354692" y="4125120"/>
                  </a:lnTo>
                  <a:close/>
                  <a:moveTo>
                    <a:pt x="3408683" y="2814035"/>
                  </a:moveTo>
                  <a:lnTo>
                    <a:pt x="3549215" y="2873993"/>
                  </a:lnTo>
                  <a:lnTo>
                    <a:pt x="3538285" y="2901974"/>
                  </a:lnTo>
                  <a:lnTo>
                    <a:pt x="3399314" y="2838018"/>
                  </a:lnTo>
                  <a:close/>
                  <a:moveTo>
                    <a:pt x="2225090" y="3985216"/>
                  </a:moveTo>
                  <a:lnTo>
                    <a:pt x="2250074" y="3977222"/>
                  </a:lnTo>
                  <a:lnTo>
                    <a:pt x="2285988" y="4145105"/>
                  </a:lnTo>
                  <a:lnTo>
                    <a:pt x="2261004" y="4153099"/>
                  </a:lnTo>
                  <a:close/>
                  <a:moveTo>
                    <a:pt x="3439912" y="2718101"/>
                  </a:moveTo>
                  <a:lnTo>
                    <a:pt x="3582005" y="2770065"/>
                  </a:lnTo>
                  <a:lnTo>
                    <a:pt x="3574198" y="2798046"/>
                  </a:lnTo>
                  <a:lnTo>
                    <a:pt x="3432104" y="2746082"/>
                  </a:lnTo>
                  <a:close/>
                  <a:moveTo>
                    <a:pt x="2137648" y="4009200"/>
                  </a:moveTo>
                  <a:lnTo>
                    <a:pt x="2164193" y="4001205"/>
                  </a:lnTo>
                  <a:lnTo>
                    <a:pt x="2192300" y="4169088"/>
                  </a:lnTo>
                  <a:lnTo>
                    <a:pt x="2167316" y="4177082"/>
                  </a:lnTo>
                  <a:close/>
                  <a:moveTo>
                    <a:pt x="3466457" y="2618171"/>
                  </a:moveTo>
                  <a:lnTo>
                    <a:pt x="3610112" y="2666138"/>
                  </a:lnTo>
                  <a:lnTo>
                    <a:pt x="3603866" y="2694119"/>
                  </a:lnTo>
                  <a:lnTo>
                    <a:pt x="3460211" y="2650149"/>
                  </a:lnTo>
                  <a:close/>
                  <a:moveTo>
                    <a:pt x="2050206" y="4025191"/>
                  </a:moveTo>
                  <a:lnTo>
                    <a:pt x="2076751" y="4021193"/>
                  </a:lnTo>
                  <a:lnTo>
                    <a:pt x="2098611" y="4189077"/>
                  </a:lnTo>
                  <a:lnTo>
                    <a:pt x="2072066" y="4193074"/>
                  </a:lnTo>
                  <a:close/>
                  <a:moveTo>
                    <a:pt x="3488318" y="2522237"/>
                  </a:moveTo>
                  <a:lnTo>
                    <a:pt x="3635096" y="2558212"/>
                  </a:lnTo>
                  <a:lnTo>
                    <a:pt x="3628850" y="2586192"/>
                  </a:lnTo>
                  <a:lnTo>
                    <a:pt x="3482072" y="2550217"/>
                  </a:lnTo>
                  <a:close/>
                  <a:moveTo>
                    <a:pt x="1962763" y="4037180"/>
                  </a:moveTo>
                  <a:lnTo>
                    <a:pt x="1989309" y="4033183"/>
                  </a:lnTo>
                  <a:lnTo>
                    <a:pt x="2001801" y="4205064"/>
                  </a:lnTo>
                  <a:lnTo>
                    <a:pt x="1975255" y="4205064"/>
                  </a:lnTo>
                  <a:close/>
                  <a:moveTo>
                    <a:pt x="3507055" y="2422309"/>
                  </a:moveTo>
                  <a:lnTo>
                    <a:pt x="3653834" y="2450289"/>
                  </a:lnTo>
                  <a:lnTo>
                    <a:pt x="3649149" y="2478270"/>
                  </a:lnTo>
                  <a:lnTo>
                    <a:pt x="3502370" y="2450289"/>
                  </a:lnTo>
                  <a:close/>
                  <a:moveTo>
                    <a:pt x="1875321" y="4041178"/>
                  </a:moveTo>
                  <a:lnTo>
                    <a:pt x="1900305" y="4041178"/>
                  </a:lnTo>
                  <a:lnTo>
                    <a:pt x="1904990" y="4213059"/>
                  </a:lnTo>
                  <a:lnTo>
                    <a:pt x="1880006" y="4213059"/>
                  </a:lnTo>
                  <a:close/>
                  <a:moveTo>
                    <a:pt x="3519548" y="2322377"/>
                  </a:moveTo>
                  <a:lnTo>
                    <a:pt x="3667888" y="2342363"/>
                  </a:lnTo>
                  <a:lnTo>
                    <a:pt x="3664765" y="2370344"/>
                  </a:lnTo>
                  <a:lnTo>
                    <a:pt x="3516425" y="2350357"/>
                  </a:lnTo>
                  <a:close/>
                  <a:moveTo>
                    <a:pt x="1786318" y="4041177"/>
                  </a:moveTo>
                  <a:lnTo>
                    <a:pt x="1811301" y="4041177"/>
                  </a:lnTo>
                  <a:lnTo>
                    <a:pt x="1808178" y="4213059"/>
                  </a:lnTo>
                  <a:lnTo>
                    <a:pt x="1783195" y="4213058"/>
                  </a:lnTo>
                  <a:close/>
                  <a:moveTo>
                    <a:pt x="3528916" y="2218450"/>
                  </a:moveTo>
                  <a:lnTo>
                    <a:pt x="3677256" y="2230442"/>
                  </a:lnTo>
                  <a:lnTo>
                    <a:pt x="3675695" y="2262420"/>
                  </a:lnTo>
                  <a:lnTo>
                    <a:pt x="3525793" y="2250428"/>
                  </a:lnTo>
                  <a:close/>
                  <a:moveTo>
                    <a:pt x="1697314" y="4037181"/>
                  </a:moveTo>
                  <a:lnTo>
                    <a:pt x="1723859" y="4037181"/>
                  </a:lnTo>
                  <a:lnTo>
                    <a:pt x="1712929" y="4209062"/>
                  </a:lnTo>
                  <a:lnTo>
                    <a:pt x="1686384" y="4209062"/>
                  </a:lnTo>
                  <a:close/>
                  <a:moveTo>
                    <a:pt x="3532039" y="2118520"/>
                  </a:moveTo>
                  <a:lnTo>
                    <a:pt x="3681940" y="2122518"/>
                  </a:lnTo>
                  <a:lnTo>
                    <a:pt x="3681940" y="2150498"/>
                  </a:lnTo>
                  <a:lnTo>
                    <a:pt x="3530477" y="2150498"/>
                  </a:lnTo>
                  <a:close/>
                  <a:moveTo>
                    <a:pt x="1609872" y="4025188"/>
                  </a:moveTo>
                  <a:lnTo>
                    <a:pt x="1634855" y="4029185"/>
                  </a:lnTo>
                  <a:lnTo>
                    <a:pt x="1616118" y="4201065"/>
                  </a:lnTo>
                  <a:lnTo>
                    <a:pt x="1591135" y="4197068"/>
                  </a:lnTo>
                  <a:close/>
                  <a:moveTo>
                    <a:pt x="3530477" y="2018589"/>
                  </a:moveTo>
                  <a:lnTo>
                    <a:pt x="3680378" y="2010594"/>
                  </a:lnTo>
                  <a:lnTo>
                    <a:pt x="3681940" y="2038576"/>
                  </a:lnTo>
                  <a:lnTo>
                    <a:pt x="3532038" y="2046571"/>
                  </a:lnTo>
                  <a:close/>
                  <a:moveTo>
                    <a:pt x="1522431" y="4009200"/>
                  </a:moveTo>
                  <a:lnTo>
                    <a:pt x="1547415" y="4017194"/>
                  </a:lnTo>
                  <a:lnTo>
                    <a:pt x="1520869" y="4185077"/>
                  </a:lnTo>
                  <a:lnTo>
                    <a:pt x="1495886" y="4181079"/>
                  </a:lnTo>
                  <a:close/>
                  <a:moveTo>
                    <a:pt x="3525793" y="1918661"/>
                  </a:moveTo>
                  <a:lnTo>
                    <a:pt x="3674133" y="1902671"/>
                  </a:lnTo>
                  <a:lnTo>
                    <a:pt x="3677256" y="1930653"/>
                  </a:lnTo>
                  <a:lnTo>
                    <a:pt x="3527355" y="1946642"/>
                  </a:lnTo>
                  <a:close/>
                  <a:moveTo>
                    <a:pt x="1434988" y="3989215"/>
                  </a:moveTo>
                  <a:lnTo>
                    <a:pt x="1459972" y="3997209"/>
                  </a:lnTo>
                  <a:lnTo>
                    <a:pt x="1427181" y="4165092"/>
                  </a:lnTo>
                  <a:lnTo>
                    <a:pt x="1402197" y="4157097"/>
                  </a:lnTo>
                  <a:close/>
                  <a:moveTo>
                    <a:pt x="3514863" y="1814732"/>
                  </a:moveTo>
                  <a:lnTo>
                    <a:pt x="3664763" y="1790749"/>
                  </a:lnTo>
                  <a:lnTo>
                    <a:pt x="3667886" y="1822727"/>
                  </a:lnTo>
                  <a:lnTo>
                    <a:pt x="3519547" y="1846710"/>
                  </a:lnTo>
                  <a:close/>
                  <a:moveTo>
                    <a:pt x="1350670" y="3965232"/>
                  </a:moveTo>
                  <a:lnTo>
                    <a:pt x="1375653" y="3973226"/>
                  </a:lnTo>
                  <a:lnTo>
                    <a:pt x="1333493" y="4137113"/>
                  </a:lnTo>
                  <a:lnTo>
                    <a:pt x="1308509" y="4129118"/>
                  </a:lnTo>
                  <a:close/>
                  <a:moveTo>
                    <a:pt x="3500810" y="1718798"/>
                  </a:moveTo>
                  <a:lnTo>
                    <a:pt x="3647588" y="1682823"/>
                  </a:lnTo>
                  <a:lnTo>
                    <a:pt x="3653833" y="1710803"/>
                  </a:lnTo>
                  <a:lnTo>
                    <a:pt x="3505494" y="1746778"/>
                  </a:lnTo>
                  <a:close/>
                  <a:moveTo>
                    <a:pt x="1266350" y="3933254"/>
                  </a:moveTo>
                  <a:lnTo>
                    <a:pt x="1291333" y="3945246"/>
                  </a:lnTo>
                  <a:lnTo>
                    <a:pt x="1241366" y="4105135"/>
                  </a:lnTo>
                  <a:lnTo>
                    <a:pt x="1217944" y="4097141"/>
                  </a:lnTo>
                  <a:close/>
                  <a:moveTo>
                    <a:pt x="3482072" y="1618868"/>
                  </a:moveTo>
                  <a:lnTo>
                    <a:pt x="3627289" y="1574899"/>
                  </a:lnTo>
                  <a:lnTo>
                    <a:pt x="3633535" y="1602880"/>
                  </a:lnTo>
                  <a:lnTo>
                    <a:pt x="3488318" y="1646849"/>
                  </a:lnTo>
                  <a:close/>
                  <a:moveTo>
                    <a:pt x="1183591" y="3897278"/>
                  </a:moveTo>
                  <a:lnTo>
                    <a:pt x="1208575" y="3909270"/>
                  </a:lnTo>
                  <a:lnTo>
                    <a:pt x="1150801" y="4069159"/>
                  </a:lnTo>
                  <a:lnTo>
                    <a:pt x="1127379" y="4057168"/>
                  </a:lnTo>
                  <a:close/>
                  <a:moveTo>
                    <a:pt x="3458649" y="1518938"/>
                  </a:moveTo>
                  <a:lnTo>
                    <a:pt x="3600743" y="1470972"/>
                  </a:lnTo>
                  <a:lnTo>
                    <a:pt x="3608550" y="1498952"/>
                  </a:lnTo>
                  <a:lnTo>
                    <a:pt x="3464895" y="1550916"/>
                  </a:lnTo>
                  <a:close/>
                  <a:moveTo>
                    <a:pt x="1102395" y="3857306"/>
                  </a:moveTo>
                  <a:lnTo>
                    <a:pt x="1127379" y="3869297"/>
                  </a:lnTo>
                  <a:lnTo>
                    <a:pt x="1063359" y="4025188"/>
                  </a:lnTo>
                  <a:lnTo>
                    <a:pt x="1039937" y="4013197"/>
                  </a:lnTo>
                  <a:close/>
                  <a:moveTo>
                    <a:pt x="3428981" y="1427002"/>
                  </a:moveTo>
                  <a:lnTo>
                    <a:pt x="3571075" y="1363046"/>
                  </a:lnTo>
                  <a:lnTo>
                    <a:pt x="3578882" y="1391027"/>
                  </a:lnTo>
                  <a:lnTo>
                    <a:pt x="3438350" y="1450985"/>
                  </a:lnTo>
                  <a:close/>
                  <a:moveTo>
                    <a:pt x="1024321" y="3809340"/>
                  </a:moveTo>
                  <a:lnTo>
                    <a:pt x="1047744" y="3825329"/>
                  </a:lnTo>
                  <a:lnTo>
                    <a:pt x="977477" y="3977223"/>
                  </a:lnTo>
                  <a:lnTo>
                    <a:pt x="954055" y="3965231"/>
                  </a:lnTo>
                  <a:close/>
                  <a:moveTo>
                    <a:pt x="3397752" y="1331070"/>
                  </a:moveTo>
                  <a:lnTo>
                    <a:pt x="3535162" y="1263117"/>
                  </a:lnTo>
                  <a:lnTo>
                    <a:pt x="3546092" y="1291098"/>
                  </a:lnTo>
                  <a:lnTo>
                    <a:pt x="3407121" y="1359051"/>
                  </a:lnTo>
                  <a:close/>
                  <a:moveTo>
                    <a:pt x="947811" y="3761373"/>
                  </a:moveTo>
                  <a:lnTo>
                    <a:pt x="969671" y="3777362"/>
                  </a:lnTo>
                  <a:lnTo>
                    <a:pt x="893159" y="3925260"/>
                  </a:lnTo>
                  <a:lnTo>
                    <a:pt x="871298" y="3909271"/>
                  </a:lnTo>
                  <a:close/>
                  <a:moveTo>
                    <a:pt x="3360277" y="1239133"/>
                  </a:moveTo>
                  <a:lnTo>
                    <a:pt x="3496125" y="1163186"/>
                  </a:lnTo>
                  <a:lnTo>
                    <a:pt x="3507056" y="1191166"/>
                  </a:lnTo>
                  <a:lnTo>
                    <a:pt x="3371208" y="1267113"/>
                  </a:lnTo>
                  <a:close/>
                  <a:moveTo>
                    <a:pt x="874422" y="3705412"/>
                  </a:moveTo>
                  <a:lnTo>
                    <a:pt x="896282" y="3721401"/>
                  </a:lnTo>
                  <a:lnTo>
                    <a:pt x="811963" y="3865300"/>
                  </a:lnTo>
                  <a:lnTo>
                    <a:pt x="790102" y="3849311"/>
                  </a:lnTo>
                  <a:close/>
                  <a:moveTo>
                    <a:pt x="3319679" y="1151196"/>
                  </a:moveTo>
                  <a:lnTo>
                    <a:pt x="3450842" y="1067253"/>
                  </a:lnTo>
                  <a:lnTo>
                    <a:pt x="3463334" y="1091237"/>
                  </a:lnTo>
                  <a:lnTo>
                    <a:pt x="3332171" y="1175179"/>
                  </a:lnTo>
                  <a:close/>
                  <a:moveTo>
                    <a:pt x="802594" y="3645455"/>
                  </a:moveTo>
                  <a:lnTo>
                    <a:pt x="822893" y="3665441"/>
                  </a:lnTo>
                  <a:lnTo>
                    <a:pt x="733889" y="3801347"/>
                  </a:lnTo>
                  <a:lnTo>
                    <a:pt x="712028" y="3785358"/>
                  </a:lnTo>
                  <a:close/>
                  <a:moveTo>
                    <a:pt x="3274396" y="1063257"/>
                  </a:moveTo>
                  <a:lnTo>
                    <a:pt x="3402436" y="971320"/>
                  </a:lnTo>
                  <a:lnTo>
                    <a:pt x="3414928" y="995303"/>
                  </a:lnTo>
                  <a:lnTo>
                    <a:pt x="3288449" y="1087240"/>
                  </a:lnTo>
                  <a:close/>
                  <a:moveTo>
                    <a:pt x="733890" y="3581500"/>
                  </a:moveTo>
                  <a:lnTo>
                    <a:pt x="754189" y="3601486"/>
                  </a:lnTo>
                  <a:lnTo>
                    <a:pt x="657377" y="3733394"/>
                  </a:lnTo>
                  <a:lnTo>
                    <a:pt x="637078" y="3717405"/>
                  </a:lnTo>
                  <a:close/>
                  <a:moveTo>
                    <a:pt x="3225991" y="979317"/>
                  </a:moveTo>
                  <a:lnTo>
                    <a:pt x="3347785" y="879385"/>
                  </a:lnTo>
                  <a:lnTo>
                    <a:pt x="3363400" y="903368"/>
                  </a:lnTo>
                  <a:lnTo>
                    <a:pt x="3240044" y="1003300"/>
                  </a:lnTo>
                  <a:close/>
                  <a:moveTo>
                    <a:pt x="668307" y="3513545"/>
                  </a:moveTo>
                  <a:lnTo>
                    <a:pt x="687045" y="3533532"/>
                  </a:lnTo>
                  <a:lnTo>
                    <a:pt x="585550" y="3661443"/>
                  </a:lnTo>
                  <a:lnTo>
                    <a:pt x="566812" y="3641457"/>
                  </a:lnTo>
                  <a:close/>
                  <a:moveTo>
                    <a:pt x="3172901" y="899372"/>
                  </a:moveTo>
                  <a:lnTo>
                    <a:pt x="3291573" y="791446"/>
                  </a:lnTo>
                  <a:lnTo>
                    <a:pt x="3307187" y="815430"/>
                  </a:lnTo>
                  <a:lnTo>
                    <a:pt x="3188516" y="923355"/>
                  </a:lnTo>
                  <a:close/>
                  <a:moveTo>
                    <a:pt x="607410" y="3445594"/>
                  </a:moveTo>
                  <a:lnTo>
                    <a:pt x="624586" y="3465581"/>
                  </a:lnTo>
                  <a:lnTo>
                    <a:pt x="516845" y="3585498"/>
                  </a:lnTo>
                  <a:lnTo>
                    <a:pt x="498108" y="3565512"/>
                  </a:lnTo>
                  <a:close/>
                  <a:moveTo>
                    <a:pt x="3116688" y="819426"/>
                  </a:moveTo>
                  <a:lnTo>
                    <a:pt x="3230675" y="707504"/>
                  </a:lnTo>
                  <a:lnTo>
                    <a:pt x="3247851" y="727490"/>
                  </a:lnTo>
                  <a:lnTo>
                    <a:pt x="3133864" y="843409"/>
                  </a:lnTo>
                  <a:close/>
                  <a:moveTo>
                    <a:pt x="434087" y="3481568"/>
                  </a:moveTo>
                  <a:lnTo>
                    <a:pt x="548074" y="3369646"/>
                  </a:lnTo>
                  <a:lnTo>
                    <a:pt x="565250" y="3393629"/>
                  </a:lnTo>
                  <a:lnTo>
                    <a:pt x="451263" y="3505551"/>
                  </a:lnTo>
                  <a:close/>
                  <a:moveTo>
                    <a:pt x="3165094" y="627559"/>
                  </a:moveTo>
                  <a:lnTo>
                    <a:pt x="3182270" y="647546"/>
                  </a:lnTo>
                  <a:lnTo>
                    <a:pt x="3074529" y="767464"/>
                  </a:lnTo>
                  <a:lnTo>
                    <a:pt x="3057353" y="747477"/>
                  </a:lnTo>
                  <a:close/>
                  <a:moveTo>
                    <a:pt x="374752" y="3397628"/>
                  </a:moveTo>
                  <a:lnTo>
                    <a:pt x="493423" y="3289702"/>
                  </a:lnTo>
                  <a:lnTo>
                    <a:pt x="509038" y="3313685"/>
                  </a:lnTo>
                  <a:lnTo>
                    <a:pt x="390366" y="3421611"/>
                  </a:lnTo>
                  <a:close/>
                  <a:moveTo>
                    <a:pt x="3096390" y="551614"/>
                  </a:moveTo>
                  <a:lnTo>
                    <a:pt x="3115127" y="571600"/>
                  </a:lnTo>
                  <a:lnTo>
                    <a:pt x="3012070" y="695514"/>
                  </a:lnTo>
                  <a:lnTo>
                    <a:pt x="2993332" y="675528"/>
                  </a:lnTo>
                  <a:close/>
                  <a:moveTo>
                    <a:pt x="318539" y="3309689"/>
                  </a:moveTo>
                  <a:lnTo>
                    <a:pt x="440333" y="3209757"/>
                  </a:lnTo>
                  <a:lnTo>
                    <a:pt x="455948" y="3233741"/>
                  </a:lnTo>
                  <a:lnTo>
                    <a:pt x="332592" y="3333672"/>
                  </a:lnTo>
                  <a:close/>
                  <a:moveTo>
                    <a:pt x="3024561" y="479664"/>
                  </a:moveTo>
                  <a:lnTo>
                    <a:pt x="3043299" y="495653"/>
                  </a:lnTo>
                  <a:lnTo>
                    <a:pt x="2948049" y="631557"/>
                  </a:lnTo>
                  <a:lnTo>
                    <a:pt x="2927750" y="611572"/>
                  </a:lnTo>
                  <a:close/>
                  <a:moveTo>
                    <a:pt x="265449" y="3217754"/>
                  </a:moveTo>
                  <a:lnTo>
                    <a:pt x="393489" y="3125818"/>
                  </a:lnTo>
                  <a:lnTo>
                    <a:pt x="405980" y="3149801"/>
                  </a:lnTo>
                  <a:lnTo>
                    <a:pt x="279502" y="3241738"/>
                  </a:lnTo>
                  <a:close/>
                  <a:moveTo>
                    <a:pt x="2948050" y="411710"/>
                  </a:moveTo>
                  <a:lnTo>
                    <a:pt x="2969911" y="427699"/>
                  </a:lnTo>
                  <a:lnTo>
                    <a:pt x="2879345" y="567602"/>
                  </a:lnTo>
                  <a:lnTo>
                    <a:pt x="2857485" y="547616"/>
                  </a:lnTo>
                  <a:close/>
                  <a:moveTo>
                    <a:pt x="217043" y="3121821"/>
                  </a:moveTo>
                  <a:lnTo>
                    <a:pt x="348206" y="3037879"/>
                  </a:lnTo>
                  <a:lnTo>
                    <a:pt x="362260" y="3061863"/>
                  </a:lnTo>
                  <a:lnTo>
                    <a:pt x="231096" y="3145805"/>
                  </a:lnTo>
                  <a:close/>
                  <a:moveTo>
                    <a:pt x="2869976" y="347755"/>
                  </a:moveTo>
                  <a:lnTo>
                    <a:pt x="2891836" y="363744"/>
                  </a:lnTo>
                  <a:lnTo>
                    <a:pt x="2807518" y="507643"/>
                  </a:lnTo>
                  <a:lnTo>
                    <a:pt x="2785657" y="491654"/>
                  </a:lnTo>
                  <a:close/>
                  <a:moveTo>
                    <a:pt x="173322" y="3021889"/>
                  </a:moveTo>
                  <a:lnTo>
                    <a:pt x="309169" y="2945942"/>
                  </a:lnTo>
                  <a:lnTo>
                    <a:pt x="320100" y="2973923"/>
                  </a:lnTo>
                  <a:lnTo>
                    <a:pt x="185814" y="3049869"/>
                  </a:lnTo>
                  <a:close/>
                  <a:moveTo>
                    <a:pt x="2788780" y="287798"/>
                  </a:moveTo>
                  <a:lnTo>
                    <a:pt x="2810641" y="303787"/>
                  </a:lnTo>
                  <a:lnTo>
                    <a:pt x="2734129" y="451685"/>
                  </a:lnTo>
                  <a:lnTo>
                    <a:pt x="2710707" y="435697"/>
                  </a:lnTo>
                  <a:close/>
                  <a:moveTo>
                    <a:pt x="135847" y="2921960"/>
                  </a:moveTo>
                  <a:lnTo>
                    <a:pt x="273256" y="2854007"/>
                  </a:lnTo>
                  <a:lnTo>
                    <a:pt x="284187" y="2881987"/>
                  </a:lnTo>
                  <a:lnTo>
                    <a:pt x="145215" y="2949940"/>
                  </a:lnTo>
                  <a:close/>
                  <a:moveTo>
                    <a:pt x="2704461" y="235833"/>
                  </a:moveTo>
                  <a:lnTo>
                    <a:pt x="2727883" y="247824"/>
                  </a:lnTo>
                  <a:lnTo>
                    <a:pt x="2657617" y="403715"/>
                  </a:lnTo>
                  <a:lnTo>
                    <a:pt x="2634195" y="387726"/>
                  </a:lnTo>
                  <a:close/>
                  <a:moveTo>
                    <a:pt x="101495" y="2818032"/>
                  </a:moveTo>
                  <a:lnTo>
                    <a:pt x="242027" y="2762070"/>
                  </a:lnTo>
                  <a:lnTo>
                    <a:pt x="251396" y="2786054"/>
                  </a:lnTo>
                  <a:lnTo>
                    <a:pt x="110863" y="2850009"/>
                  </a:lnTo>
                  <a:close/>
                  <a:moveTo>
                    <a:pt x="2618580" y="187866"/>
                  </a:moveTo>
                  <a:lnTo>
                    <a:pt x="2642003" y="199858"/>
                  </a:lnTo>
                  <a:lnTo>
                    <a:pt x="2577982" y="355749"/>
                  </a:lnTo>
                  <a:lnTo>
                    <a:pt x="2554560" y="343758"/>
                  </a:lnTo>
                  <a:close/>
                  <a:moveTo>
                    <a:pt x="71827" y="2714105"/>
                  </a:moveTo>
                  <a:lnTo>
                    <a:pt x="215482" y="2662141"/>
                  </a:lnTo>
                  <a:lnTo>
                    <a:pt x="223289" y="2694119"/>
                  </a:lnTo>
                  <a:lnTo>
                    <a:pt x="79634" y="2742085"/>
                  </a:lnTo>
                  <a:close/>
                  <a:moveTo>
                    <a:pt x="2529576" y="143899"/>
                  </a:moveTo>
                  <a:lnTo>
                    <a:pt x="2554560" y="155891"/>
                  </a:lnTo>
                  <a:lnTo>
                    <a:pt x="2496786" y="315780"/>
                  </a:lnTo>
                  <a:lnTo>
                    <a:pt x="2473363" y="303788"/>
                  </a:lnTo>
                  <a:close/>
                  <a:moveTo>
                    <a:pt x="48405" y="2610177"/>
                  </a:moveTo>
                  <a:lnTo>
                    <a:pt x="193622" y="2566208"/>
                  </a:lnTo>
                  <a:lnTo>
                    <a:pt x="199868" y="2594188"/>
                  </a:lnTo>
                  <a:lnTo>
                    <a:pt x="54651" y="2638158"/>
                  </a:lnTo>
                  <a:close/>
                  <a:moveTo>
                    <a:pt x="2439012" y="107922"/>
                  </a:moveTo>
                  <a:lnTo>
                    <a:pt x="2463995" y="115917"/>
                  </a:lnTo>
                  <a:lnTo>
                    <a:pt x="2415589" y="279803"/>
                  </a:lnTo>
                  <a:lnTo>
                    <a:pt x="2390606" y="267812"/>
                  </a:lnTo>
                  <a:close/>
                  <a:moveTo>
                    <a:pt x="28106" y="2502251"/>
                  </a:moveTo>
                  <a:lnTo>
                    <a:pt x="174884" y="2466277"/>
                  </a:lnTo>
                  <a:lnTo>
                    <a:pt x="181130" y="2494257"/>
                  </a:lnTo>
                  <a:lnTo>
                    <a:pt x="32790" y="2530232"/>
                  </a:lnTo>
                  <a:close/>
                  <a:moveTo>
                    <a:pt x="2348447" y="75945"/>
                  </a:moveTo>
                  <a:lnTo>
                    <a:pt x="2371868" y="83939"/>
                  </a:lnTo>
                  <a:lnTo>
                    <a:pt x="2331270" y="247826"/>
                  </a:lnTo>
                  <a:lnTo>
                    <a:pt x="2306286" y="239831"/>
                  </a:lnTo>
                  <a:close/>
                  <a:moveTo>
                    <a:pt x="14052" y="2390332"/>
                  </a:moveTo>
                  <a:lnTo>
                    <a:pt x="162392" y="2366348"/>
                  </a:lnTo>
                  <a:lnTo>
                    <a:pt x="165515" y="2394328"/>
                  </a:lnTo>
                  <a:lnTo>
                    <a:pt x="17175" y="2422309"/>
                  </a:lnTo>
                  <a:close/>
                  <a:moveTo>
                    <a:pt x="2253198" y="47967"/>
                  </a:moveTo>
                  <a:lnTo>
                    <a:pt x="2279744" y="55960"/>
                  </a:lnTo>
                  <a:lnTo>
                    <a:pt x="2245390" y="219846"/>
                  </a:lnTo>
                  <a:lnTo>
                    <a:pt x="2220407" y="215849"/>
                  </a:lnTo>
                  <a:close/>
                  <a:moveTo>
                    <a:pt x="4684" y="2282406"/>
                  </a:moveTo>
                  <a:lnTo>
                    <a:pt x="154585" y="2266416"/>
                  </a:lnTo>
                  <a:lnTo>
                    <a:pt x="156147" y="2294397"/>
                  </a:lnTo>
                  <a:lnTo>
                    <a:pt x="6246" y="2310387"/>
                  </a:lnTo>
                  <a:close/>
                  <a:moveTo>
                    <a:pt x="2159510" y="27979"/>
                  </a:moveTo>
                  <a:lnTo>
                    <a:pt x="2186055" y="31976"/>
                  </a:lnTo>
                  <a:lnTo>
                    <a:pt x="2159510" y="199859"/>
                  </a:lnTo>
                  <a:lnTo>
                    <a:pt x="2132965" y="195863"/>
                  </a:lnTo>
                  <a:close/>
                  <a:moveTo>
                    <a:pt x="0" y="2174482"/>
                  </a:moveTo>
                  <a:lnTo>
                    <a:pt x="149901" y="2166487"/>
                  </a:lnTo>
                  <a:lnTo>
                    <a:pt x="149901" y="2194469"/>
                  </a:lnTo>
                  <a:lnTo>
                    <a:pt x="0" y="2202463"/>
                  </a:lnTo>
                  <a:close/>
                  <a:moveTo>
                    <a:pt x="2064260" y="11990"/>
                  </a:moveTo>
                  <a:lnTo>
                    <a:pt x="2089243" y="15987"/>
                  </a:lnTo>
                  <a:lnTo>
                    <a:pt x="2072068" y="187867"/>
                  </a:lnTo>
                  <a:lnTo>
                    <a:pt x="2045523" y="183869"/>
                  </a:lnTo>
                  <a:close/>
                  <a:moveTo>
                    <a:pt x="0" y="2062560"/>
                  </a:moveTo>
                  <a:lnTo>
                    <a:pt x="149901" y="2062560"/>
                  </a:lnTo>
                  <a:lnTo>
                    <a:pt x="149901" y="2094538"/>
                  </a:lnTo>
                  <a:lnTo>
                    <a:pt x="0" y="2090541"/>
                  </a:lnTo>
                  <a:close/>
                  <a:moveTo>
                    <a:pt x="1969011" y="3995"/>
                  </a:moveTo>
                  <a:lnTo>
                    <a:pt x="1993994" y="3995"/>
                  </a:lnTo>
                  <a:lnTo>
                    <a:pt x="1983064" y="175876"/>
                  </a:lnTo>
                  <a:lnTo>
                    <a:pt x="1958081" y="175876"/>
                  </a:lnTo>
                  <a:close/>
                  <a:moveTo>
                    <a:pt x="6246" y="1954634"/>
                  </a:moveTo>
                  <a:lnTo>
                    <a:pt x="154585" y="1962628"/>
                  </a:lnTo>
                  <a:lnTo>
                    <a:pt x="153024" y="1990610"/>
                  </a:lnTo>
                  <a:lnTo>
                    <a:pt x="3122" y="1982615"/>
                  </a:lnTo>
                  <a:close/>
                  <a:moveTo>
                    <a:pt x="1872199" y="0"/>
                  </a:moveTo>
                  <a:lnTo>
                    <a:pt x="1898744" y="0"/>
                  </a:lnTo>
                  <a:lnTo>
                    <a:pt x="1895621" y="171881"/>
                  </a:lnTo>
                  <a:lnTo>
                    <a:pt x="1869076" y="171881"/>
                  </a:lnTo>
                  <a:close/>
                  <a:moveTo>
                    <a:pt x="15615" y="1842711"/>
                  </a:moveTo>
                  <a:lnTo>
                    <a:pt x="163955" y="1862698"/>
                  </a:lnTo>
                  <a:lnTo>
                    <a:pt x="162393" y="1890678"/>
                  </a:lnTo>
                  <a:lnTo>
                    <a:pt x="12492" y="1870692"/>
                  </a:lnTo>
                  <a:close/>
                  <a:moveTo>
                    <a:pt x="1775388" y="1"/>
                  </a:moveTo>
                  <a:lnTo>
                    <a:pt x="1801933" y="0"/>
                  </a:lnTo>
                  <a:lnTo>
                    <a:pt x="1806617" y="171881"/>
                  </a:lnTo>
                  <a:lnTo>
                    <a:pt x="1780073" y="171882"/>
                  </a:lnTo>
                  <a:close/>
                  <a:moveTo>
                    <a:pt x="31228" y="1730790"/>
                  </a:moveTo>
                  <a:lnTo>
                    <a:pt x="179568" y="1762768"/>
                  </a:lnTo>
                  <a:lnTo>
                    <a:pt x="174883" y="1790749"/>
                  </a:lnTo>
                  <a:lnTo>
                    <a:pt x="26544" y="1762768"/>
                  </a:lnTo>
                  <a:close/>
                  <a:moveTo>
                    <a:pt x="1680139" y="7994"/>
                  </a:moveTo>
                  <a:lnTo>
                    <a:pt x="1705123" y="7994"/>
                  </a:lnTo>
                  <a:lnTo>
                    <a:pt x="1719176" y="175878"/>
                  </a:lnTo>
                  <a:lnTo>
                    <a:pt x="1692632" y="179875"/>
                  </a:lnTo>
                  <a:close/>
                  <a:moveTo>
                    <a:pt x="51528" y="1626863"/>
                  </a:moveTo>
                  <a:lnTo>
                    <a:pt x="198307" y="1662837"/>
                  </a:lnTo>
                  <a:lnTo>
                    <a:pt x="192060" y="1690817"/>
                  </a:lnTo>
                  <a:lnTo>
                    <a:pt x="46843" y="1654843"/>
                  </a:lnTo>
                  <a:close/>
                  <a:moveTo>
                    <a:pt x="1583328" y="23982"/>
                  </a:moveTo>
                  <a:lnTo>
                    <a:pt x="1609873" y="19984"/>
                  </a:lnTo>
                  <a:lnTo>
                    <a:pt x="1630172" y="187869"/>
                  </a:lnTo>
                  <a:lnTo>
                    <a:pt x="1605189" y="191866"/>
                  </a:lnTo>
                  <a:close/>
                  <a:moveTo>
                    <a:pt x="76511" y="1518939"/>
                  </a:moveTo>
                  <a:lnTo>
                    <a:pt x="221729" y="1562909"/>
                  </a:lnTo>
                  <a:lnTo>
                    <a:pt x="213921" y="1594887"/>
                  </a:lnTo>
                  <a:lnTo>
                    <a:pt x="70265" y="1546920"/>
                  </a:lnTo>
                  <a:close/>
                  <a:moveTo>
                    <a:pt x="1489641" y="43967"/>
                  </a:moveTo>
                  <a:lnTo>
                    <a:pt x="1514624" y="35973"/>
                  </a:lnTo>
                  <a:lnTo>
                    <a:pt x="1542730" y="203856"/>
                  </a:lnTo>
                  <a:lnTo>
                    <a:pt x="1517746" y="211850"/>
                  </a:lnTo>
                  <a:close/>
                  <a:moveTo>
                    <a:pt x="107741" y="1411012"/>
                  </a:moveTo>
                  <a:lnTo>
                    <a:pt x="249835" y="1466975"/>
                  </a:lnTo>
                  <a:lnTo>
                    <a:pt x="242028" y="1494956"/>
                  </a:lnTo>
                  <a:lnTo>
                    <a:pt x="98372" y="1442991"/>
                  </a:lnTo>
                  <a:close/>
                  <a:moveTo>
                    <a:pt x="1394390" y="67950"/>
                  </a:moveTo>
                  <a:lnTo>
                    <a:pt x="1419374" y="59956"/>
                  </a:lnTo>
                  <a:lnTo>
                    <a:pt x="1455288" y="227839"/>
                  </a:lnTo>
                  <a:lnTo>
                    <a:pt x="1430304" y="235833"/>
                  </a:lnTo>
                  <a:close/>
                  <a:moveTo>
                    <a:pt x="143654" y="1311084"/>
                  </a:moveTo>
                  <a:lnTo>
                    <a:pt x="281064" y="1375040"/>
                  </a:lnTo>
                  <a:lnTo>
                    <a:pt x="271695" y="1399023"/>
                  </a:lnTo>
                  <a:lnTo>
                    <a:pt x="132724" y="1339065"/>
                  </a:lnTo>
                  <a:close/>
                  <a:moveTo>
                    <a:pt x="1302264" y="95932"/>
                  </a:moveTo>
                  <a:lnTo>
                    <a:pt x="1325686" y="87938"/>
                  </a:lnTo>
                  <a:lnTo>
                    <a:pt x="1370969" y="251825"/>
                  </a:lnTo>
                  <a:lnTo>
                    <a:pt x="1344424" y="259819"/>
                  </a:lnTo>
                  <a:close/>
                  <a:moveTo>
                    <a:pt x="182691" y="1211153"/>
                  </a:moveTo>
                  <a:lnTo>
                    <a:pt x="318539" y="1279105"/>
                  </a:lnTo>
                  <a:lnTo>
                    <a:pt x="307608" y="1307086"/>
                  </a:lnTo>
                  <a:lnTo>
                    <a:pt x="171761" y="1235136"/>
                  </a:lnTo>
                  <a:close/>
                  <a:moveTo>
                    <a:pt x="1210137" y="135904"/>
                  </a:moveTo>
                  <a:lnTo>
                    <a:pt x="1235121" y="123912"/>
                  </a:lnTo>
                  <a:lnTo>
                    <a:pt x="1286649" y="283801"/>
                  </a:lnTo>
                  <a:lnTo>
                    <a:pt x="1261666" y="295793"/>
                  </a:lnTo>
                  <a:close/>
                  <a:moveTo>
                    <a:pt x="226412" y="1111224"/>
                  </a:moveTo>
                  <a:lnTo>
                    <a:pt x="359137" y="1191167"/>
                  </a:lnTo>
                  <a:lnTo>
                    <a:pt x="346645" y="1215151"/>
                  </a:lnTo>
                  <a:lnTo>
                    <a:pt x="213920" y="1135207"/>
                  </a:lnTo>
                  <a:close/>
                  <a:moveTo>
                    <a:pt x="1121133" y="175875"/>
                  </a:moveTo>
                  <a:lnTo>
                    <a:pt x="1144556" y="163884"/>
                  </a:lnTo>
                  <a:lnTo>
                    <a:pt x="1202330" y="319776"/>
                  </a:lnTo>
                  <a:lnTo>
                    <a:pt x="1178908" y="331767"/>
                  </a:lnTo>
                  <a:close/>
                  <a:moveTo>
                    <a:pt x="274818" y="1015290"/>
                  </a:moveTo>
                  <a:lnTo>
                    <a:pt x="404419" y="1099232"/>
                  </a:lnTo>
                  <a:lnTo>
                    <a:pt x="390366" y="1127213"/>
                  </a:lnTo>
                  <a:lnTo>
                    <a:pt x="260764" y="1039274"/>
                  </a:lnTo>
                  <a:close/>
                  <a:moveTo>
                    <a:pt x="1033692" y="219846"/>
                  </a:moveTo>
                  <a:lnTo>
                    <a:pt x="1055553" y="207855"/>
                  </a:lnTo>
                  <a:lnTo>
                    <a:pt x="1122696" y="363746"/>
                  </a:lnTo>
                  <a:lnTo>
                    <a:pt x="1099274" y="375738"/>
                  </a:lnTo>
                  <a:close/>
                  <a:moveTo>
                    <a:pt x="327907" y="923353"/>
                  </a:moveTo>
                  <a:lnTo>
                    <a:pt x="452825" y="1015289"/>
                  </a:lnTo>
                  <a:lnTo>
                    <a:pt x="437210" y="1043269"/>
                  </a:lnTo>
                  <a:lnTo>
                    <a:pt x="313854" y="947337"/>
                  </a:lnTo>
                  <a:close/>
                  <a:moveTo>
                    <a:pt x="947811" y="271808"/>
                  </a:moveTo>
                  <a:lnTo>
                    <a:pt x="969671" y="259817"/>
                  </a:lnTo>
                  <a:lnTo>
                    <a:pt x="1043061" y="411712"/>
                  </a:lnTo>
                  <a:lnTo>
                    <a:pt x="1019638" y="423704"/>
                  </a:lnTo>
                  <a:close/>
                  <a:moveTo>
                    <a:pt x="385682" y="831419"/>
                  </a:moveTo>
                  <a:lnTo>
                    <a:pt x="504353" y="935346"/>
                  </a:lnTo>
                  <a:lnTo>
                    <a:pt x="488739" y="959330"/>
                  </a:lnTo>
                  <a:lnTo>
                    <a:pt x="370068" y="855402"/>
                  </a:lnTo>
                  <a:close/>
                  <a:moveTo>
                    <a:pt x="863491" y="331767"/>
                  </a:moveTo>
                  <a:lnTo>
                    <a:pt x="886913" y="315778"/>
                  </a:lnTo>
                  <a:lnTo>
                    <a:pt x="966548" y="459677"/>
                  </a:lnTo>
                  <a:lnTo>
                    <a:pt x="943126" y="475666"/>
                  </a:lnTo>
                  <a:close/>
                  <a:moveTo>
                    <a:pt x="446579" y="747476"/>
                  </a:moveTo>
                  <a:lnTo>
                    <a:pt x="560566" y="855401"/>
                  </a:lnTo>
                  <a:lnTo>
                    <a:pt x="544951" y="879384"/>
                  </a:lnTo>
                  <a:lnTo>
                    <a:pt x="429403" y="767461"/>
                  </a:lnTo>
                  <a:close/>
                  <a:moveTo>
                    <a:pt x="512161" y="663536"/>
                  </a:moveTo>
                  <a:lnTo>
                    <a:pt x="619902" y="779455"/>
                  </a:lnTo>
                  <a:lnTo>
                    <a:pt x="602726" y="799441"/>
                  </a:lnTo>
                  <a:lnTo>
                    <a:pt x="493423" y="683522"/>
                  </a:lnTo>
                  <a:close/>
                  <a:moveTo>
                    <a:pt x="783856" y="391726"/>
                  </a:moveTo>
                  <a:lnTo>
                    <a:pt x="805717" y="375737"/>
                  </a:lnTo>
                  <a:lnTo>
                    <a:pt x="891598" y="515640"/>
                  </a:lnTo>
                  <a:lnTo>
                    <a:pt x="869737" y="531629"/>
                  </a:lnTo>
                  <a:close/>
                  <a:moveTo>
                    <a:pt x="705783" y="459677"/>
                  </a:moveTo>
                  <a:lnTo>
                    <a:pt x="726082" y="439691"/>
                  </a:lnTo>
                  <a:lnTo>
                    <a:pt x="819771" y="575597"/>
                  </a:lnTo>
                  <a:lnTo>
                    <a:pt x="799472" y="591585"/>
                  </a:lnTo>
                  <a:close/>
                  <a:moveTo>
                    <a:pt x="560566" y="603577"/>
                  </a:moveTo>
                  <a:lnTo>
                    <a:pt x="580865" y="587588"/>
                  </a:lnTo>
                  <a:lnTo>
                    <a:pt x="683922" y="707506"/>
                  </a:lnTo>
                  <a:lnTo>
                    <a:pt x="665185" y="727492"/>
                  </a:lnTo>
                  <a:close/>
                  <a:moveTo>
                    <a:pt x="651131" y="511641"/>
                  </a:moveTo>
                  <a:lnTo>
                    <a:pt x="749505" y="639553"/>
                  </a:lnTo>
                  <a:lnTo>
                    <a:pt x="730767" y="659540"/>
                  </a:lnTo>
                  <a:lnTo>
                    <a:pt x="632394" y="531628"/>
                  </a:lnTo>
                  <a:close/>
                </a:path>
              </a:pathLst>
            </a:custGeom>
            <a:gradFill flip="none" rotWithShape="1">
              <a:gsLst>
                <a:gs pos="0">
                  <a:schemeClr val="accent1">
                    <a:alpha val="0"/>
                  </a:schemeClr>
                </a:gs>
                <a:gs pos="100000">
                  <a:schemeClr val="accent1">
                    <a:alpha val="8000"/>
                  </a:schemeClr>
                </a:gs>
              </a:gsLst>
              <a:lin ang="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cs typeface="+mn-ea"/>
                <a:sym typeface="+mn-lt"/>
              </a:endParaRPr>
            </a:p>
          </p:txBody>
        </p:sp>
        <p:sp>
          <p:nvSpPr>
            <p:cNvPr id="40" name="椭圆 39"/>
            <p:cNvSpPr/>
            <p:nvPr/>
          </p:nvSpPr>
          <p:spPr>
            <a:xfrm rot="3018135">
              <a:off x="4623015" y="761888"/>
              <a:ext cx="4095242" cy="4798896"/>
            </a:xfrm>
            <a:prstGeom prst="ellipse">
              <a:avLst/>
            </a:prstGeom>
            <a:noFill/>
            <a:ln w="19050">
              <a:gradFill flip="none" rotWithShape="1">
                <a:gsLst>
                  <a:gs pos="0">
                    <a:schemeClr val="accent1">
                      <a:alpha val="0"/>
                    </a:schemeClr>
                  </a:gs>
                  <a:gs pos="100000">
                    <a:schemeClr val="accent1">
                      <a:alpha val="7000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1" name="椭圆 40"/>
            <p:cNvSpPr/>
            <p:nvPr/>
          </p:nvSpPr>
          <p:spPr>
            <a:xfrm rot="708484">
              <a:off x="4949529" y="1333843"/>
              <a:ext cx="2903152" cy="2903151"/>
            </a:xfrm>
            <a:prstGeom prst="ellipse">
              <a:avLst/>
            </a:prstGeom>
            <a:gradFill flip="none" rotWithShape="1">
              <a:gsLst>
                <a:gs pos="24000">
                  <a:schemeClr val="accent1">
                    <a:lumMod val="20000"/>
                    <a:lumOff val="80000"/>
                    <a:alpha val="0"/>
                  </a:schemeClr>
                </a:gs>
                <a:gs pos="100000">
                  <a:schemeClr val="accent1">
                    <a:alpha val="53000"/>
                  </a:schemeClr>
                </a:gs>
              </a:gsLst>
              <a:path path="circle">
                <a:fillToRect l="50000" t="50000" r="50000" b="50000"/>
              </a:path>
              <a:tileRect/>
            </a:gradFill>
            <a:ln>
              <a:gradFill flip="none" rotWithShape="1">
                <a:gsLst>
                  <a:gs pos="0">
                    <a:schemeClr val="accent1">
                      <a:alpha val="0"/>
                    </a:schemeClr>
                  </a:gs>
                  <a:gs pos="100000">
                    <a:schemeClr val="accent1"/>
                  </a:gs>
                </a:gsLst>
                <a:lin ang="2700000" scaled="1"/>
                <a:tileRect/>
              </a:grad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42" name="椭圆 41"/>
            <p:cNvSpPr/>
            <p:nvPr/>
          </p:nvSpPr>
          <p:spPr>
            <a:xfrm rot="708484">
              <a:off x="5356260" y="1709700"/>
              <a:ext cx="2167764" cy="2167761"/>
            </a:xfrm>
            <a:prstGeom prst="ellipse">
              <a:avLst/>
            </a:prstGeom>
            <a:noFill/>
            <a:ln w="6350">
              <a:gradFill flip="none" rotWithShape="1">
                <a:gsLst>
                  <a:gs pos="100000">
                    <a:schemeClr val="accent1">
                      <a:alpha val="30000"/>
                    </a:schemeClr>
                  </a:gs>
                  <a:gs pos="49000">
                    <a:schemeClr val="accent1">
                      <a:alpha val="0"/>
                    </a:schemeClr>
                  </a:gs>
                </a:gsLst>
                <a:lin ang="18900000" scaled="1"/>
                <a:tileRect/>
              </a:grad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3" name="椭圆 42"/>
            <p:cNvSpPr/>
            <p:nvPr/>
          </p:nvSpPr>
          <p:spPr>
            <a:xfrm rot="708484">
              <a:off x="5561741" y="1915180"/>
              <a:ext cx="1756803" cy="1756801"/>
            </a:xfrm>
            <a:prstGeom prst="ellipse">
              <a:avLst/>
            </a:prstGeom>
            <a:noFill/>
            <a:ln w="6350">
              <a:gradFill flip="none" rotWithShape="1">
                <a:gsLst>
                  <a:gs pos="100000">
                    <a:schemeClr val="accent1">
                      <a:alpha val="80000"/>
                    </a:schemeClr>
                  </a:gs>
                  <a:gs pos="4000">
                    <a:schemeClr val="accent1">
                      <a:alpha val="0"/>
                    </a:schemeClr>
                  </a:gs>
                </a:gsLst>
                <a:lin ang="13500000" scaled="1"/>
                <a:tileRect/>
              </a:grad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4" name="椭圆 43"/>
            <p:cNvSpPr/>
            <p:nvPr/>
          </p:nvSpPr>
          <p:spPr>
            <a:xfrm rot="708484">
              <a:off x="5115094" y="1506170"/>
              <a:ext cx="1894015" cy="1894012"/>
            </a:xfrm>
            <a:prstGeom prst="ellipse">
              <a:avLst/>
            </a:prstGeom>
            <a:gradFill>
              <a:gsLst>
                <a:gs pos="0">
                  <a:schemeClr val="accent1"/>
                </a:gs>
                <a:gs pos="100000">
                  <a:schemeClr val="accent1">
                    <a:lumMod val="75000"/>
                  </a:schemeClr>
                </a:gs>
              </a:gsLst>
              <a:lin ang="2700000" scaled="1"/>
            </a:gradFill>
            <a:ln w="15875">
              <a:noFill/>
            </a:ln>
            <a:effectLst>
              <a:outerShdw blurRad="330200" dist="774700" dir="3600000" sx="84000" sy="84000" algn="tl" rotWithShape="0">
                <a:schemeClr val="accent1">
                  <a:lumMod val="75000"/>
                  <a:alpha val="9000"/>
                </a:schemeClr>
              </a:outerShdw>
            </a:effectLst>
            <a:scene3d>
              <a:camera prst="perspectiveContrastingLeftFacing">
                <a:rot lat="20239366" lon="1429831" rev="21391421"/>
              </a:camera>
              <a:lightRig rig="contrasting"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45" name="弧形 44"/>
            <p:cNvSpPr/>
            <p:nvPr/>
          </p:nvSpPr>
          <p:spPr>
            <a:xfrm rot="3018135">
              <a:off x="4986305" y="1141047"/>
              <a:ext cx="2949738" cy="3456568"/>
            </a:xfrm>
            <a:prstGeom prst="arc">
              <a:avLst>
                <a:gd name="adj1" fmla="val 16200000"/>
                <a:gd name="adj2" fmla="val 20894886"/>
              </a:avLst>
            </a:prstGeom>
            <a:noFill/>
            <a:ln w="19050">
              <a:gradFill flip="none" rotWithShape="1">
                <a:gsLst>
                  <a:gs pos="0">
                    <a:schemeClr val="accent1">
                      <a:alpha val="0"/>
                    </a:schemeClr>
                  </a:gs>
                  <a:gs pos="95000">
                    <a:schemeClr val="accent1"/>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6" name="弧形 45"/>
            <p:cNvSpPr/>
            <p:nvPr/>
          </p:nvSpPr>
          <p:spPr>
            <a:xfrm rot="3018135">
              <a:off x="4986305" y="1141047"/>
              <a:ext cx="2949738" cy="3456568"/>
            </a:xfrm>
            <a:prstGeom prst="arc">
              <a:avLst>
                <a:gd name="adj1" fmla="val 554134"/>
                <a:gd name="adj2" fmla="val 5833016"/>
              </a:avLst>
            </a:prstGeom>
            <a:noFill/>
            <a:ln w="19050">
              <a:gradFill flip="none" rotWithShape="1">
                <a:gsLst>
                  <a:gs pos="0">
                    <a:schemeClr val="accent1">
                      <a:alpha val="0"/>
                    </a:schemeClr>
                  </a:gs>
                  <a:gs pos="95000">
                    <a:schemeClr val="accent1"/>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7" name="弧形 46"/>
            <p:cNvSpPr/>
            <p:nvPr/>
          </p:nvSpPr>
          <p:spPr>
            <a:xfrm rot="3018135">
              <a:off x="4986305" y="1141047"/>
              <a:ext cx="2949738" cy="3456568"/>
            </a:xfrm>
            <a:prstGeom prst="arc">
              <a:avLst>
                <a:gd name="adj1" fmla="val 6975800"/>
                <a:gd name="adj2" fmla="val 13487451"/>
              </a:avLst>
            </a:prstGeom>
            <a:noFill/>
            <a:ln w="19050">
              <a:gradFill flip="none" rotWithShape="1">
                <a:gsLst>
                  <a:gs pos="1000">
                    <a:schemeClr val="accent1">
                      <a:alpha val="0"/>
                    </a:schemeClr>
                  </a:gs>
                  <a:gs pos="95000">
                    <a:schemeClr val="accent1"/>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48" name="矩形 47"/>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rm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endParaRPr kumimoji="1" lang="zh-CN" altLang="en-US" b="1" dirty="0">
                <a:solidFill>
                  <a:schemeClr val="tx1"/>
                </a:solidFill>
                <a:cs typeface="+mn-ea"/>
                <a:sym typeface="+mn-lt"/>
              </a:endParaRPr>
            </a:p>
          </p:txBody>
        </p:sp>
        <p:grpSp>
          <p:nvGrpSpPr>
            <p:cNvPr id="49" name="组合 48"/>
            <p:cNvGrpSpPr/>
            <p:nvPr/>
          </p:nvGrpSpPr>
          <p:grpSpPr>
            <a:xfrm>
              <a:off x="4090833" y="2171764"/>
              <a:ext cx="2276111" cy="3962336"/>
              <a:chOff x="4090833" y="2171764"/>
              <a:chExt cx="2276111" cy="3962336"/>
            </a:xfrm>
          </p:grpSpPr>
          <p:sp>
            <p:nvSpPr>
              <p:cNvPr id="65" name="IconBackground1"/>
              <p:cNvSpPr/>
              <p:nvPr/>
            </p:nvSpPr>
            <p:spPr>
              <a:xfrm rot="708484">
                <a:off x="4105192" y="3916774"/>
                <a:ext cx="970889" cy="970887"/>
              </a:xfrm>
              <a:prstGeom prst="ellipse">
                <a:avLst/>
              </a:prstGeom>
              <a:gradFill flip="none" rotWithShape="1">
                <a:gsLst>
                  <a:gs pos="0">
                    <a:schemeClr val="accent1"/>
                  </a:gs>
                  <a:gs pos="100000">
                    <a:schemeClr val="accent1">
                      <a:lumMod val="75000"/>
                    </a:schemeClr>
                  </a:gs>
                </a:gsLst>
                <a:lin ang="2700000" scaled="1"/>
                <a:tileRect/>
              </a:gradFill>
              <a:ln w="31750">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66" name="Icon1"/>
              <p:cNvSpPr/>
              <p:nvPr/>
            </p:nvSpPr>
            <p:spPr>
              <a:xfrm rot="708484">
                <a:off x="4300086" y="4131095"/>
                <a:ext cx="581098" cy="542244"/>
              </a:xfrm>
              <a:custGeom>
                <a:avLst/>
                <a:gdLst>
                  <a:gd name="T0" fmla="*/ 1708 w 10000"/>
                  <a:gd name="T1" fmla="*/ 5334 h 9332"/>
                  <a:gd name="T2" fmla="*/ 291 w 10000"/>
                  <a:gd name="T3" fmla="*/ 5122 h 9332"/>
                  <a:gd name="T4" fmla="*/ 646 w 10000"/>
                  <a:gd name="T5" fmla="*/ 2669 h 9332"/>
                  <a:gd name="T6" fmla="*/ 1381 w 10000"/>
                  <a:gd name="T7" fmla="*/ 3000 h 9332"/>
                  <a:gd name="T8" fmla="*/ 2694 w 10000"/>
                  <a:gd name="T9" fmla="*/ 2991 h 9332"/>
                  <a:gd name="T10" fmla="*/ 3088 w 10000"/>
                  <a:gd name="T11" fmla="*/ 4666 h 9332"/>
                  <a:gd name="T12" fmla="*/ 3334 w 10000"/>
                  <a:gd name="T13" fmla="*/ 1335 h 9332"/>
                  <a:gd name="T14" fmla="*/ 1999 w 10000"/>
                  <a:gd name="T15" fmla="*/ 2670 h 9332"/>
                  <a:gd name="T16" fmla="*/ 664 w 10000"/>
                  <a:gd name="T17" fmla="*/ 1335 h 9332"/>
                  <a:gd name="T18" fmla="*/ 1999 w 10000"/>
                  <a:gd name="T19" fmla="*/ 0 h 9332"/>
                  <a:gd name="T20" fmla="*/ 8666 w 10000"/>
                  <a:gd name="T21" fmla="*/ 7984 h 9332"/>
                  <a:gd name="T22" fmla="*/ 7276 w 10000"/>
                  <a:gd name="T23" fmla="*/ 9332 h 9332"/>
                  <a:gd name="T24" fmla="*/ 1714 w 10000"/>
                  <a:gd name="T25" fmla="*/ 8971 h 9332"/>
                  <a:gd name="T26" fmla="*/ 1352 w 10000"/>
                  <a:gd name="T27" fmla="*/ 7445 h 9332"/>
                  <a:gd name="T28" fmla="*/ 1564 w 10000"/>
                  <a:gd name="T29" fmla="*/ 6312 h 9332"/>
                  <a:gd name="T30" fmla="*/ 2111 w 10000"/>
                  <a:gd name="T31" fmla="*/ 5382 h 9332"/>
                  <a:gd name="T32" fmla="*/ 3137 w 10000"/>
                  <a:gd name="T33" fmla="*/ 5000 h 9332"/>
                  <a:gd name="T34" fmla="*/ 3741 w 10000"/>
                  <a:gd name="T35" fmla="*/ 5361 h 9332"/>
                  <a:gd name="T36" fmla="*/ 5002 w 10000"/>
                  <a:gd name="T37" fmla="*/ 5722 h 9332"/>
                  <a:gd name="T38" fmla="*/ 6264 w 10000"/>
                  <a:gd name="T39" fmla="*/ 5361 h 9332"/>
                  <a:gd name="T40" fmla="*/ 6867 w 10000"/>
                  <a:gd name="T41" fmla="*/ 5000 h 9332"/>
                  <a:gd name="T42" fmla="*/ 7894 w 10000"/>
                  <a:gd name="T43" fmla="*/ 5382 h 9332"/>
                  <a:gd name="T44" fmla="*/ 8441 w 10000"/>
                  <a:gd name="T45" fmla="*/ 6312 h 9332"/>
                  <a:gd name="T46" fmla="*/ 8652 w 10000"/>
                  <a:gd name="T47" fmla="*/ 7445 h 9332"/>
                  <a:gd name="T48" fmla="*/ 6414 w 10000"/>
                  <a:gd name="T49" fmla="*/ 1919 h 9332"/>
                  <a:gd name="T50" fmla="*/ 6414 w 10000"/>
                  <a:gd name="T51" fmla="*/ 4746 h 9332"/>
                  <a:gd name="T52" fmla="*/ 3586 w 10000"/>
                  <a:gd name="T53" fmla="*/ 4746 h 9332"/>
                  <a:gd name="T54" fmla="*/ 3586 w 10000"/>
                  <a:gd name="T55" fmla="*/ 1918 h 9332"/>
                  <a:gd name="T56" fmla="*/ 6414 w 10000"/>
                  <a:gd name="T57" fmla="*/ 1919 h 9332"/>
                  <a:gd name="T58" fmla="*/ 9332 w 10000"/>
                  <a:gd name="T59" fmla="*/ 1335 h 9332"/>
                  <a:gd name="T60" fmla="*/ 7998 w 10000"/>
                  <a:gd name="T61" fmla="*/ 2670 h 9332"/>
                  <a:gd name="T62" fmla="*/ 6663 w 10000"/>
                  <a:gd name="T63" fmla="*/ 1335 h 9332"/>
                  <a:gd name="T64" fmla="*/ 7998 w 10000"/>
                  <a:gd name="T65" fmla="*/ 0 h 9332"/>
                  <a:gd name="T66" fmla="*/ 10000 w 10000"/>
                  <a:gd name="T67" fmla="*/ 4505 h 9332"/>
                  <a:gd name="T68" fmla="*/ 8990 w 10000"/>
                  <a:gd name="T69" fmla="*/ 5332 h 9332"/>
                  <a:gd name="T70" fmla="*/ 6913 w 10000"/>
                  <a:gd name="T71" fmla="*/ 4665 h 9332"/>
                  <a:gd name="T72" fmla="*/ 7308 w 10000"/>
                  <a:gd name="T73" fmla="*/ 2988 h 9332"/>
                  <a:gd name="T74" fmla="*/ 8620 w 10000"/>
                  <a:gd name="T75" fmla="*/ 2997 h 9332"/>
                  <a:gd name="T76" fmla="*/ 9355 w 10000"/>
                  <a:gd name="T77" fmla="*/ 2666 h 9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00" h="9332">
                    <a:moveTo>
                      <a:pt x="3088" y="4666"/>
                    </a:moveTo>
                    <a:cubicBezTo>
                      <a:pt x="2525" y="4684"/>
                      <a:pt x="2065" y="4906"/>
                      <a:pt x="1708" y="5334"/>
                    </a:cubicBezTo>
                    <a:lnTo>
                      <a:pt x="1010" y="5334"/>
                    </a:lnTo>
                    <a:cubicBezTo>
                      <a:pt x="725" y="5334"/>
                      <a:pt x="485" y="5263"/>
                      <a:pt x="291" y="5122"/>
                    </a:cubicBezTo>
                    <a:cubicBezTo>
                      <a:pt x="96" y="4982"/>
                      <a:pt x="0" y="4776"/>
                      <a:pt x="0" y="4506"/>
                    </a:cubicBezTo>
                    <a:cubicBezTo>
                      <a:pt x="0" y="3280"/>
                      <a:pt x="216" y="2669"/>
                      <a:pt x="646" y="2669"/>
                    </a:cubicBezTo>
                    <a:cubicBezTo>
                      <a:pt x="668" y="2669"/>
                      <a:pt x="743" y="2705"/>
                      <a:pt x="873" y="2779"/>
                    </a:cubicBezTo>
                    <a:cubicBezTo>
                      <a:pt x="1003" y="2852"/>
                      <a:pt x="1171" y="2925"/>
                      <a:pt x="1381" y="3000"/>
                    </a:cubicBezTo>
                    <a:cubicBezTo>
                      <a:pt x="1590" y="3075"/>
                      <a:pt x="1796" y="3111"/>
                      <a:pt x="2001" y="3111"/>
                    </a:cubicBezTo>
                    <a:cubicBezTo>
                      <a:pt x="2234" y="3111"/>
                      <a:pt x="2465" y="3071"/>
                      <a:pt x="2694" y="2991"/>
                    </a:cubicBezTo>
                    <a:cubicBezTo>
                      <a:pt x="2676" y="3120"/>
                      <a:pt x="2667" y="3235"/>
                      <a:pt x="2667" y="3335"/>
                    </a:cubicBezTo>
                    <a:cubicBezTo>
                      <a:pt x="2666" y="3816"/>
                      <a:pt x="2806" y="4261"/>
                      <a:pt x="3088" y="4666"/>
                    </a:cubicBezTo>
                    <a:close/>
                    <a:moveTo>
                      <a:pt x="2943" y="391"/>
                    </a:moveTo>
                    <a:cubicBezTo>
                      <a:pt x="3204" y="652"/>
                      <a:pt x="3334" y="966"/>
                      <a:pt x="3334" y="1335"/>
                    </a:cubicBezTo>
                    <a:cubicBezTo>
                      <a:pt x="3334" y="1704"/>
                      <a:pt x="3204" y="2017"/>
                      <a:pt x="2943" y="2279"/>
                    </a:cubicBezTo>
                    <a:cubicBezTo>
                      <a:pt x="2681" y="2540"/>
                      <a:pt x="2367" y="2670"/>
                      <a:pt x="1999" y="2670"/>
                    </a:cubicBezTo>
                    <a:cubicBezTo>
                      <a:pt x="1630" y="2670"/>
                      <a:pt x="1316" y="2540"/>
                      <a:pt x="1055" y="2279"/>
                    </a:cubicBezTo>
                    <a:cubicBezTo>
                      <a:pt x="794" y="2017"/>
                      <a:pt x="664" y="1704"/>
                      <a:pt x="664" y="1335"/>
                    </a:cubicBezTo>
                    <a:cubicBezTo>
                      <a:pt x="664" y="966"/>
                      <a:pt x="794" y="652"/>
                      <a:pt x="1055" y="391"/>
                    </a:cubicBezTo>
                    <a:cubicBezTo>
                      <a:pt x="1316" y="130"/>
                      <a:pt x="1630" y="0"/>
                      <a:pt x="1999" y="0"/>
                    </a:cubicBezTo>
                    <a:cubicBezTo>
                      <a:pt x="2367" y="0"/>
                      <a:pt x="2681" y="130"/>
                      <a:pt x="2943" y="391"/>
                    </a:cubicBezTo>
                    <a:close/>
                    <a:moveTo>
                      <a:pt x="8666" y="7984"/>
                    </a:moveTo>
                    <a:cubicBezTo>
                      <a:pt x="8666" y="8400"/>
                      <a:pt x="8539" y="8730"/>
                      <a:pt x="8286" y="8971"/>
                    </a:cubicBezTo>
                    <a:cubicBezTo>
                      <a:pt x="8034" y="9212"/>
                      <a:pt x="7696" y="9332"/>
                      <a:pt x="7276" y="9332"/>
                    </a:cubicBezTo>
                    <a:lnTo>
                      <a:pt x="2724" y="9332"/>
                    </a:lnTo>
                    <a:cubicBezTo>
                      <a:pt x="2303" y="9332"/>
                      <a:pt x="1966" y="9212"/>
                      <a:pt x="1714" y="8971"/>
                    </a:cubicBezTo>
                    <a:cubicBezTo>
                      <a:pt x="1461" y="8730"/>
                      <a:pt x="1334" y="8400"/>
                      <a:pt x="1334" y="7984"/>
                    </a:cubicBezTo>
                    <a:cubicBezTo>
                      <a:pt x="1334" y="7800"/>
                      <a:pt x="1339" y="7620"/>
                      <a:pt x="1352" y="7445"/>
                    </a:cubicBezTo>
                    <a:cubicBezTo>
                      <a:pt x="1365" y="7270"/>
                      <a:pt x="1389" y="7080"/>
                      <a:pt x="1426" y="6877"/>
                    </a:cubicBezTo>
                    <a:cubicBezTo>
                      <a:pt x="1462" y="6675"/>
                      <a:pt x="1509" y="6486"/>
                      <a:pt x="1564" y="6312"/>
                    </a:cubicBezTo>
                    <a:cubicBezTo>
                      <a:pt x="1620" y="6140"/>
                      <a:pt x="1694" y="5970"/>
                      <a:pt x="1787" y="5803"/>
                    </a:cubicBezTo>
                    <a:cubicBezTo>
                      <a:pt x="1881" y="5638"/>
                      <a:pt x="1989" y="5498"/>
                      <a:pt x="2111" y="5382"/>
                    </a:cubicBezTo>
                    <a:cubicBezTo>
                      <a:pt x="2232" y="5266"/>
                      <a:pt x="2381" y="5173"/>
                      <a:pt x="2557" y="5103"/>
                    </a:cubicBezTo>
                    <a:cubicBezTo>
                      <a:pt x="2733" y="5035"/>
                      <a:pt x="2926" y="5000"/>
                      <a:pt x="3137" y="5000"/>
                    </a:cubicBezTo>
                    <a:cubicBezTo>
                      <a:pt x="3172" y="5000"/>
                      <a:pt x="3247" y="5037"/>
                      <a:pt x="3361" y="5111"/>
                    </a:cubicBezTo>
                    <a:cubicBezTo>
                      <a:pt x="3476" y="5186"/>
                      <a:pt x="3602" y="5268"/>
                      <a:pt x="3741" y="5361"/>
                    </a:cubicBezTo>
                    <a:cubicBezTo>
                      <a:pt x="3880" y="5453"/>
                      <a:pt x="4065" y="5536"/>
                      <a:pt x="4299" y="5611"/>
                    </a:cubicBezTo>
                    <a:cubicBezTo>
                      <a:pt x="4531" y="5686"/>
                      <a:pt x="4765" y="5722"/>
                      <a:pt x="5002" y="5722"/>
                    </a:cubicBezTo>
                    <a:cubicBezTo>
                      <a:pt x="5239" y="5722"/>
                      <a:pt x="5472" y="5685"/>
                      <a:pt x="5706" y="5611"/>
                    </a:cubicBezTo>
                    <a:cubicBezTo>
                      <a:pt x="5939" y="5536"/>
                      <a:pt x="6125" y="5453"/>
                      <a:pt x="6264" y="5361"/>
                    </a:cubicBezTo>
                    <a:cubicBezTo>
                      <a:pt x="6402" y="5268"/>
                      <a:pt x="6529" y="5186"/>
                      <a:pt x="6644" y="5111"/>
                    </a:cubicBezTo>
                    <a:cubicBezTo>
                      <a:pt x="6759" y="5036"/>
                      <a:pt x="6834" y="5000"/>
                      <a:pt x="6867" y="5000"/>
                    </a:cubicBezTo>
                    <a:cubicBezTo>
                      <a:pt x="7079" y="5000"/>
                      <a:pt x="7272" y="5035"/>
                      <a:pt x="7447" y="5103"/>
                    </a:cubicBezTo>
                    <a:cubicBezTo>
                      <a:pt x="7622" y="5172"/>
                      <a:pt x="7771" y="5266"/>
                      <a:pt x="7894" y="5382"/>
                    </a:cubicBezTo>
                    <a:cubicBezTo>
                      <a:pt x="8015" y="5498"/>
                      <a:pt x="8122" y="5640"/>
                      <a:pt x="8217" y="5803"/>
                    </a:cubicBezTo>
                    <a:cubicBezTo>
                      <a:pt x="8311" y="5968"/>
                      <a:pt x="8386" y="6137"/>
                      <a:pt x="8441" y="6312"/>
                    </a:cubicBezTo>
                    <a:cubicBezTo>
                      <a:pt x="8497" y="6486"/>
                      <a:pt x="8542" y="6673"/>
                      <a:pt x="8579" y="6877"/>
                    </a:cubicBezTo>
                    <a:cubicBezTo>
                      <a:pt x="8615" y="7080"/>
                      <a:pt x="8639" y="7270"/>
                      <a:pt x="8652" y="7445"/>
                    </a:cubicBezTo>
                    <a:cubicBezTo>
                      <a:pt x="8660" y="7620"/>
                      <a:pt x="8666" y="7800"/>
                      <a:pt x="8666" y="7984"/>
                    </a:cubicBezTo>
                    <a:close/>
                    <a:moveTo>
                      <a:pt x="6414" y="1919"/>
                    </a:moveTo>
                    <a:cubicBezTo>
                      <a:pt x="6805" y="2310"/>
                      <a:pt x="7000" y="2781"/>
                      <a:pt x="7000" y="3332"/>
                    </a:cubicBezTo>
                    <a:cubicBezTo>
                      <a:pt x="7000" y="3883"/>
                      <a:pt x="6805" y="4355"/>
                      <a:pt x="6414" y="4746"/>
                    </a:cubicBezTo>
                    <a:cubicBezTo>
                      <a:pt x="6023" y="5137"/>
                      <a:pt x="5551" y="5332"/>
                      <a:pt x="5000" y="5332"/>
                    </a:cubicBezTo>
                    <a:cubicBezTo>
                      <a:pt x="4449" y="5332"/>
                      <a:pt x="3978" y="5137"/>
                      <a:pt x="3586" y="4746"/>
                    </a:cubicBezTo>
                    <a:cubicBezTo>
                      <a:pt x="3195" y="4355"/>
                      <a:pt x="3000" y="3884"/>
                      <a:pt x="3000" y="3332"/>
                    </a:cubicBezTo>
                    <a:cubicBezTo>
                      <a:pt x="3000" y="2781"/>
                      <a:pt x="3195" y="2310"/>
                      <a:pt x="3586" y="1918"/>
                    </a:cubicBezTo>
                    <a:cubicBezTo>
                      <a:pt x="3977" y="1527"/>
                      <a:pt x="4449" y="1332"/>
                      <a:pt x="5000" y="1332"/>
                    </a:cubicBezTo>
                    <a:cubicBezTo>
                      <a:pt x="5551" y="1332"/>
                      <a:pt x="6022" y="1528"/>
                      <a:pt x="6414" y="1919"/>
                    </a:cubicBezTo>
                    <a:close/>
                    <a:moveTo>
                      <a:pt x="8941" y="391"/>
                    </a:moveTo>
                    <a:cubicBezTo>
                      <a:pt x="9203" y="652"/>
                      <a:pt x="9332" y="966"/>
                      <a:pt x="9332" y="1335"/>
                    </a:cubicBezTo>
                    <a:cubicBezTo>
                      <a:pt x="9332" y="1704"/>
                      <a:pt x="9203" y="2017"/>
                      <a:pt x="8941" y="2279"/>
                    </a:cubicBezTo>
                    <a:cubicBezTo>
                      <a:pt x="8680" y="2540"/>
                      <a:pt x="8366" y="2670"/>
                      <a:pt x="7998" y="2670"/>
                    </a:cubicBezTo>
                    <a:cubicBezTo>
                      <a:pt x="7630" y="2670"/>
                      <a:pt x="7315" y="2540"/>
                      <a:pt x="7054" y="2279"/>
                    </a:cubicBezTo>
                    <a:cubicBezTo>
                      <a:pt x="6793" y="2017"/>
                      <a:pt x="6663" y="1704"/>
                      <a:pt x="6663" y="1335"/>
                    </a:cubicBezTo>
                    <a:cubicBezTo>
                      <a:pt x="6663" y="966"/>
                      <a:pt x="6793" y="652"/>
                      <a:pt x="7054" y="391"/>
                    </a:cubicBezTo>
                    <a:cubicBezTo>
                      <a:pt x="7315" y="130"/>
                      <a:pt x="7629" y="0"/>
                      <a:pt x="7998" y="0"/>
                    </a:cubicBezTo>
                    <a:cubicBezTo>
                      <a:pt x="8368" y="0"/>
                      <a:pt x="8682" y="130"/>
                      <a:pt x="8941" y="391"/>
                    </a:cubicBezTo>
                    <a:close/>
                    <a:moveTo>
                      <a:pt x="10000" y="4505"/>
                    </a:moveTo>
                    <a:cubicBezTo>
                      <a:pt x="10000" y="4775"/>
                      <a:pt x="9903" y="4981"/>
                      <a:pt x="9709" y="5121"/>
                    </a:cubicBezTo>
                    <a:cubicBezTo>
                      <a:pt x="9514" y="5261"/>
                      <a:pt x="9275" y="5332"/>
                      <a:pt x="8990" y="5332"/>
                    </a:cubicBezTo>
                    <a:lnTo>
                      <a:pt x="8293" y="5332"/>
                    </a:lnTo>
                    <a:cubicBezTo>
                      <a:pt x="7934" y="4905"/>
                      <a:pt x="7475" y="4682"/>
                      <a:pt x="6913" y="4665"/>
                    </a:cubicBezTo>
                    <a:cubicBezTo>
                      <a:pt x="7193" y="4260"/>
                      <a:pt x="7334" y="3815"/>
                      <a:pt x="7334" y="3332"/>
                    </a:cubicBezTo>
                    <a:cubicBezTo>
                      <a:pt x="7334" y="3231"/>
                      <a:pt x="7325" y="3117"/>
                      <a:pt x="7308" y="2988"/>
                    </a:cubicBezTo>
                    <a:cubicBezTo>
                      <a:pt x="7536" y="3068"/>
                      <a:pt x="7768" y="3109"/>
                      <a:pt x="8000" y="3109"/>
                    </a:cubicBezTo>
                    <a:cubicBezTo>
                      <a:pt x="8205" y="3109"/>
                      <a:pt x="8411" y="3071"/>
                      <a:pt x="8620" y="2997"/>
                    </a:cubicBezTo>
                    <a:cubicBezTo>
                      <a:pt x="8829" y="2922"/>
                      <a:pt x="8998" y="2849"/>
                      <a:pt x="9129" y="2776"/>
                    </a:cubicBezTo>
                    <a:cubicBezTo>
                      <a:pt x="9259" y="2704"/>
                      <a:pt x="9335" y="2666"/>
                      <a:pt x="9355" y="2666"/>
                    </a:cubicBezTo>
                    <a:cubicBezTo>
                      <a:pt x="9784" y="2667"/>
                      <a:pt x="10000" y="3280"/>
                      <a:pt x="10000" y="4505"/>
                    </a:cubicBezTo>
                    <a:close/>
                  </a:path>
                </a:pathLst>
              </a:custGeom>
              <a:solidFill>
                <a:srgbClr val="FFFFFF"/>
              </a:solidFill>
              <a:ln w="9525">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67" name="IconMisc"/>
              <p:cNvSpPr/>
              <p:nvPr/>
            </p:nvSpPr>
            <p:spPr>
              <a:xfrm>
                <a:off x="5757259" y="2171764"/>
                <a:ext cx="609685" cy="562825"/>
              </a:xfrm>
              <a:custGeom>
                <a:avLst/>
                <a:gdLst>
                  <a:gd name="T0" fmla="*/ 10000 w 10000"/>
                  <a:gd name="T1" fmla="*/ 384 h 9232"/>
                  <a:gd name="T2" fmla="*/ 10000 w 10000"/>
                  <a:gd name="T3" fmla="*/ 1924 h 9232"/>
                  <a:gd name="T4" fmla="*/ 9886 w 10000"/>
                  <a:gd name="T5" fmla="*/ 2194 h 9232"/>
                  <a:gd name="T6" fmla="*/ 9616 w 10000"/>
                  <a:gd name="T7" fmla="*/ 2307 h 9232"/>
                  <a:gd name="T8" fmla="*/ 384 w 10000"/>
                  <a:gd name="T9" fmla="*/ 2307 h 9232"/>
                  <a:gd name="T10" fmla="*/ 114 w 10000"/>
                  <a:gd name="T11" fmla="*/ 2194 h 9232"/>
                  <a:gd name="T12" fmla="*/ 0 w 10000"/>
                  <a:gd name="T13" fmla="*/ 1924 h 9232"/>
                  <a:gd name="T14" fmla="*/ 0 w 10000"/>
                  <a:gd name="T15" fmla="*/ 384 h 9232"/>
                  <a:gd name="T16" fmla="*/ 114 w 10000"/>
                  <a:gd name="T17" fmla="*/ 114 h 9232"/>
                  <a:gd name="T18" fmla="*/ 384 w 10000"/>
                  <a:gd name="T19" fmla="*/ 0 h 9232"/>
                  <a:gd name="T20" fmla="*/ 9616 w 10000"/>
                  <a:gd name="T21" fmla="*/ 0 h 9232"/>
                  <a:gd name="T22" fmla="*/ 9886 w 10000"/>
                  <a:gd name="T23" fmla="*/ 114 h 9232"/>
                  <a:gd name="T24" fmla="*/ 10000 w 10000"/>
                  <a:gd name="T25" fmla="*/ 384 h 9232"/>
                  <a:gd name="T26" fmla="*/ 9616 w 10000"/>
                  <a:gd name="T27" fmla="*/ 3077 h 9232"/>
                  <a:gd name="T28" fmla="*/ 9616 w 10000"/>
                  <a:gd name="T29" fmla="*/ 8848 h 9232"/>
                  <a:gd name="T30" fmla="*/ 9503 w 10000"/>
                  <a:gd name="T31" fmla="*/ 9119 h 9232"/>
                  <a:gd name="T32" fmla="*/ 9232 w 10000"/>
                  <a:gd name="T33" fmla="*/ 9232 h 9232"/>
                  <a:gd name="T34" fmla="*/ 770 w 10000"/>
                  <a:gd name="T35" fmla="*/ 9232 h 9232"/>
                  <a:gd name="T36" fmla="*/ 500 w 10000"/>
                  <a:gd name="T37" fmla="*/ 9119 h 9232"/>
                  <a:gd name="T38" fmla="*/ 386 w 10000"/>
                  <a:gd name="T39" fmla="*/ 8848 h 9232"/>
                  <a:gd name="T40" fmla="*/ 386 w 10000"/>
                  <a:gd name="T41" fmla="*/ 3077 h 9232"/>
                  <a:gd name="T42" fmla="*/ 500 w 10000"/>
                  <a:gd name="T43" fmla="*/ 2807 h 9232"/>
                  <a:gd name="T44" fmla="*/ 770 w 10000"/>
                  <a:gd name="T45" fmla="*/ 2693 h 9232"/>
                  <a:gd name="T46" fmla="*/ 9234 w 10000"/>
                  <a:gd name="T47" fmla="*/ 2693 h 9232"/>
                  <a:gd name="T48" fmla="*/ 9504 w 10000"/>
                  <a:gd name="T49" fmla="*/ 2807 h 9232"/>
                  <a:gd name="T50" fmla="*/ 9616 w 10000"/>
                  <a:gd name="T51" fmla="*/ 3077 h 9232"/>
                  <a:gd name="T52" fmla="*/ 6040 w 10000"/>
                  <a:gd name="T53" fmla="*/ 4502 h 9232"/>
                  <a:gd name="T54" fmla="*/ 6154 w 10000"/>
                  <a:gd name="T55" fmla="*/ 4232 h 9232"/>
                  <a:gd name="T56" fmla="*/ 6040 w 10000"/>
                  <a:gd name="T57" fmla="*/ 3962 h 9232"/>
                  <a:gd name="T58" fmla="*/ 5770 w 10000"/>
                  <a:gd name="T59" fmla="*/ 3848 h 9232"/>
                  <a:gd name="T60" fmla="*/ 4230 w 10000"/>
                  <a:gd name="T61" fmla="*/ 3848 h 9232"/>
                  <a:gd name="T62" fmla="*/ 3960 w 10000"/>
                  <a:gd name="T63" fmla="*/ 3962 h 9232"/>
                  <a:gd name="T64" fmla="*/ 3846 w 10000"/>
                  <a:gd name="T65" fmla="*/ 4232 h 9232"/>
                  <a:gd name="T66" fmla="*/ 3960 w 10000"/>
                  <a:gd name="T67" fmla="*/ 4502 h 9232"/>
                  <a:gd name="T68" fmla="*/ 4230 w 10000"/>
                  <a:gd name="T69" fmla="*/ 4616 h 9232"/>
                  <a:gd name="T70" fmla="*/ 5769 w 10000"/>
                  <a:gd name="T71" fmla="*/ 4616 h 9232"/>
                  <a:gd name="T72" fmla="*/ 6040 w 10000"/>
                  <a:gd name="T73" fmla="*/ 4502 h 9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00" h="9232">
                    <a:moveTo>
                      <a:pt x="10000" y="384"/>
                    </a:moveTo>
                    <a:lnTo>
                      <a:pt x="10000" y="1924"/>
                    </a:lnTo>
                    <a:cubicBezTo>
                      <a:pt x="10000" y="2027"/>
                      <a:pt x="9963" y="2119"/>
                      <a:pt x="9886" y="2194"/>
                    </a:cubicBezTo>
                    <a:cubicBezTo>
                      <a:pt x="9810" y="2270"/>
                      <a:pt x="9719" y="2307"/>
                      <a:pt x="9616" y="2307"/>
                    </a:cubicBezTo>
                    <a:lnTo>
                      <a:pt x="384" y="2307"/>
                    </a:lnTo>
                    <a:cubicBezTo>
                      <a:pt x="280" y="2307"/>
                      <a:pt x="189" y="2270"/>
                      <a:pt x="114" y="2194"/>
                    </a:cubicBezTo>
                    <a:cubicBezTo>
                      <a:pt x="38" y="2117"/>
                      <a:pt x="0" y="2029"/>
                      <a:pt x="0" y="1924"/>
                    </a:cubicBezTo>
                    <a:lnTo>
                      <a:pt x="0" y="384"/>
                    </a:lnTo>
                    <a:cubicBezTo>
                      <a:pt x="0" y="280"/>
                      <a:pt x="38" y="189"/>
                      <a:pt x="114" y="114"/>
                    </a:cubicBezTo>
                    <a:cubicBezTo>
                      <a:pt x="190" y="37"/>
                      <a:pt x="279" y="0"/>
                      <a:pt x="384" y="0"/>
                    </a:cubicBezTo>
                    <a:lnTo>
                      <a:pt x="9616" y="0"/>
                    </a:lnTo>
                    <a:cubicBezTo>
                      <a:pt x="9720" y="0"/>
                      <a:pt x="9811" y="37"/>
                      <a:pt x="9886" y="114"/>
                    </a:cubicBezTo>
                    <a:cubicBezTo>
                      <a:pt x="9964" y="189"/>
                      <a:pt x="10000" y="280"/>
                      <a:pt x="10000" y="384"/>
                    </a:cubicBezTo>
                    <a:close/>
                    <a:moveTo>
                      <a:pt x="9616" y="3077"/>
                    </a:moveTo>
                    <a:lnTo>
                      <a:pt x="9616" y="8848"/>
                    </a:lnTo>
                    <a:cubicBezTo>
                      <a:pt x="9616" y="8952"/>
                      <a:pt x="9579" y="9044"/>
                      <a:pt x="9503" y="9119"/>
                    </a:cubicBezTo>
                    <a:cubicBezTo>
                      <a:pt x="9426" y="9195"/>
                      <a:pt x="9335" y="9232"/>
                      <a:pt x="9232" y="9232"/>
                    </a:cubicBezTo>
                    <a:lnTo>
                      <a:pt x="770" y="9232"/>
                    </a:lnTo>
                    <a:cubicBezTo>
                      <a:pt x="666" y="9232"/>
                      <a:pt x="575" y="9195"/>
                      <a:pt x="500" y="9119"/>
                    </a:cubicBezTo>
                    <a:cubicBezTo>
                      <a:pt x="424" y="9042"/>
                      <a:pt x="386" y="8951"/>
                      <a:pt x="386" y="8848"/>
                    </a:cubicBezTo>
                    <a:lnTo>
                      <a:pt x="386" y="3077"/>
                    </a:lnTo>
                    <a:cubicBezTo>
                      <a:pt x="386" y="2974"/>
                      <a:pt x="424" y="2882"/>
                      <a:pt x="500" y="2807"/>
                    </a:cubicBezTo>
                    <a:cubicBezTo>
                      <a:pt x="576" y="2732"/>
                      <a:pt x="665" y="2693"/>
                      <a:pt x="770" y="2693"/>
                    </a:cubicBezTo>
                    <a:lnTo>
                      <a:pt x="9234" y="2693"/>
                    </a:lnTo>
                    <a:cubicBezTo>
                      <a:pt x="9337" y="2693"/>
                      <a:pt x="9429" y="2731"/>
                      <a:pt x="9504" y="2807"/>
                    </a:cubicBezTo>
                    <a:cubicBezTo>
                      <a:pt x="9578" y="2884"/>
                      <a:pt x="9616" y="2972"/>
                      <a:pt x="9616" y="3077"/>
                    </a:cubicBezTo>
                    <a:close/>
                    <a:moveTo>
                      <a:pt x="6040" y="4502"/>
                    </a:moveTo>
                    <a:cubicBezTo>
                      <a:pt x="6116" y="4426"/>
                      <a:pt x="6154" y="4337"/>
                      <a:pt x="6154" y="4232"/>
                    </a:cubicBezTo>
                    <a:cubicBezTo>
                      <a:pt x="6154" y="4128"/>
                      <a:pt x="6116" y="4037"/>
                      <a:pt x="6040" y="3962"/>
                    </a:cubicBezTo>
                    <a:cubicBezTo>
                      <a:pt x="5964" y="3886"/>
                      <a:pt x="5872" y="3848"/>
                      <a:pt x="5770" y="3848"/>
                    </a:cubicBezTo>
                    <a:lnTo>
                      <a:pt x="4230" y="3848"/>
                    </a:lnTo>
                    <a:cubicBezTo>
                      <a:pt x="4126" y="3848"/>
                      <a:pt x="4035" y="3886"/>
                      <a:pt x="3960" y="3962"/>
                    </a:cubicBezTo>
                    <a:cubicBezTo>
                      <a:pt x="3885" y="4038"/>
                      <a:pt x="3846" y="4130"/>
                      <a:pt x="3846" y="4232"/>
                    </a:cubicBezTo>
                    <a:cubicBezTo>
                      <a:pt x="3846" y="4336"/>
                      <a:pt x="3884" y="4427"/>
                      <a:pt x="3960" y="4502"/>
                    </a:cubicBezTo>
                    <a:cubicBezTo>
                      <a:pt x="4036" y="4577"/>
                      <a:pt x="4125" y="4616"/>
                      <a:pt x="4230" y="4616"/>
                    </a:cubicBezTo>
                    <a:lnTo>
                      <a:pt x="5769" y="4616"/>
                    </a:lnTo>
                    <a:cubicBezTo>
                      <a:pt x="5872" y="4616"/>
                      <a:pt x="5965" y="4579"/>
                      <a:pt x="6040" y="4502"/>
                    </a:cubicBezTo>
                    <a:close/>
                  </a:path>
                </a:pathLst>
              </a:custGeom>
              <a:solidFill>
                <a:srgbClr val="FFFFFF"/>
              </a:solidFill>
              <a:ln w="9525">
                <a:noFill/>
              </a:ln>
              <a:scene3d>
                <a:camera prst="perspectiveContrastingLeftFacing">
                  <a:rot lat="20297179" lon="2074980" rev="19647069"/>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806" tIns="12903" rIns="25806" bIns="12903" numCol="1" spcCol="0" rtlCol="0" fromWordArt="0" anchor="ctr" anchorCtr="0" forceAA="0" compatLnSpc="1">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900">
                  <a:solidFill>
                    <a:schemeClr val="accent1"/>
                  </a:solidFill>
                  <a:cs typeface="+mn-ea"/>
                  <a:sym typeface="+mn-lt"/>
                </a:endParaRPr>
              </a:p>
            </p:txBody>
          </p:sp>
          <p:sp>
            <p:nvSpPr>
              <p:cNvPr id="68" name="Text1"/>
              <p:cNvSpPr/>
              <p:nvPr/>
            </p:nvSpPr>
            <p:spPr>
              <a:xfrm>
                <a:off x="4090833" y="5602623"/>
                <a:ext cx="2199227" cy="531477"/>
              </a:xfrm>
              <a:prstGeom prst="rect">
                <a:avLst/>
              </a:prstGeom>
            </p:spPr>
            <p:txBody>
              <a:bodyPr wrap="square"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400" dirty="0">
                    <a:cs typeface="+mn-ea"/>
                    <a:sym typeface="+mn-lt"/>
                  </a:rPr>
                  <a:t>申请人需备齐资料后，向政务服务综合窗口提交申请；</a:t>
                </a:r>
                <a:endParaRPr lang="zh-CN" altLang="en-US" sz="1400" dirty="0">
                  <a:cs typeface="+mn-ea"/>
                  <a:sym typeface="+mn-lt"/>
                </a:endParaRPr>
              </a:p>
            </p:txBody>
          </p:sp>
          <p:sp>
            <p:nvSpPr>
              <p:cNvPr id="69" name="Bullet1"/>
              <p:cNvSpPr/>
              <p:nvPr/>
            </p:nvSpPr>
            <p:spPr>
              <a:xfrm>
                <a:off x="4090833" y="5071146"/>
                <a:ext cx="2199227" cy="531477"/>
              </a:xfrm>
              <a:prstGeom prst="rect">
                <a:avLst/>
              </a:prstGeom>
            </p:spPr>
            <p:txBody>
              <a:bodyPr wrap="square"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cs typeface="+mn-ea"/>
                    <a:sym typeface="+mn-lt"/>
                  </a:rPr>
                  <a:t>一：申请</a:t>
                </a:r>
                <a:endParaRPr lang="zh-CN" altLang="en-US" b="1" dirty="0">
                  <a:cs typeface="+mn-ea"/>
                  <a:sym typeface="+mn-lt"/>
                </a:endParaRPr>
              </a:p>
            </p:txBody>
          </p:sp>
        </p:grpSp>
        <p:grpSp>
          <p:nvGrpSpPr>
            <p:cNvPr id="50" name="组合 49"/>
            <p:cNvGrpSpPr/>
            <p:nvPr/>
          </p:nvGrpSpPr>
          <p:grpSpPr>
            <a:xfrm>
              <a:off x="6387207" y="4765658"/>
              <a:ext cx="4137918" cy="1777064"/>
              <a:chOff x="6387207" y="4765658"/>
              <a:chExt cx="4137918" cy="1777064"/>
            </a:xfrm>
          </p:grpSpPr>
          <p:sp>
            <p:nvSpPr>
              <p:cNvPr id="61" name="IconBackground2"/>
              <p:cNvSpPr/>
              <p:nvPr/>
            </p:nvSpPr>
            <p:spPr>
              <a:xfrm rot="708484">
                <a:off x="6387207" y="4765658"/>
                <a:ext cx="970889" cy="970887"/>
              </a:xfrm>
              <a:prstGeom prst="ellipse">
                <a:avLst/>
              </a:prstGeom>
              <a:gradFill flip="none" rotWithShape="1">
                <a:gsLst>
                  <a:gs pos="0">
                    <a:schemeClr val="accent1"/>
                  </a:gs>
                  <a:gs pos="100000">
                    <a:schemeClr val="accent1">
                      <a:lumMod val="75000"/>
                    </a:schemeClr>
                  </a:gs>
                </a:gsLst>
                <a:lin ang="2700000" scaled="1"/>
                <a:tileRect/>
              </a:gradFill>
              <a:ln w="31750">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62" name="Icon2"/>
              <p:cNvSpPr/>
              <p:nvPr/>
            </p:nvSpPr>
            <p:spPr>
              <a:xfrm rot="708484">
                <a:off x="6602484" y="5048777"/>
                <a:ext cx="549986" cy="465311"/>
              </a:xfrm>
              <a:custGeom>
                <a:avLst/>
                <a:gdLst>
                  <a:gd name="T0" fmla="*/ 9890 w 9890"/>
                  <a:gd name="T1" fmla="*/ 2853 h 8368"/>
                  <a:gd name="T2" fmla="*/ 9890 w 9890"/>
                  <a:gd name="T3" fmla="*/ 7037 h 8368"/>
                  <a:gd name="T4" fmla="*/ 9498 w 9890"/>
                  <a:gd name="T5" fmla="*/ 7975 h 8368"/>
                  <a:gd name="T6" fmla="*/ 8559 w 9890"/>
                  <a:gd name="T7" fmla="*/ 8368 h 8368"/>
                  <a:gd name="T8" fmla="*/ 1331 w 9890"/>
                  <a:gd name="T9" fmla="*/ 8368 h 8368"/>
                  <a:gd name="T10" fmla="*/ 393 w 9890"/>
                  <a:gd name="T11" fmla="*/ 7975 h 8368"/>
                  <a:gd name="T12" fmla="*/ 0 w 9890"/>
                  <a:gd name="T13" fmla="*/ 7037 h 8368"/>
                  <a:gd name="T14" fmla="*/ 0 w 9890"/>
                  <a:gd name="T15" fmla="*/ 1332 h 8368"/>
                  <a:gd name="T16" fmla="*/ 393 w 9890"/>
                  <a:gd name="T17" fmla="*/ 393 h 8368"/>
                  <a:gd name="T18" fmla="*/ 1331 w 9890"/>
                  <a:gd name="T19" fmla="*/ 0 h 8368"/>
                  <a:gd name="T20" fmla="*/ 3233 w 9890"/>
                  <a:gd name="T21" fmla="*/ 0 h 8368"/>
                  <a:gd name="T22" fmla="*/ 4171 w 9890"/>
                  <a:gd name="T23" fmla="*/ 393 h 8368"/>
                  <a:gd name="T24" fmla="*/ 4564 w 9890"/>
                  <a:gd name="T25" fmla="*/ 1332 h 8368"/>
                  <a:gd name="T26" fmla="*/ 4564 w 9890"/>
                  <a:gd name="T27" fmla="*/ 1522 h 8368"/>
                  <a:gd name="T28" fmla="*/ 8558 w 9890"/>
                  <a:gd name="T29" fmla="*/ 1522 h 8368"/>
                  <a:gd name="T30" fmla="*/ 9496 w 9890"/>
                  <a:gd name="T31" fmla="*/ 1914 h 8368"/>
                  <a:gd name="T32" fmla="*/ 9890 w 9890"/>
                  <a:gd name="T33" fmla="*/ 2853 h 8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90" h="8368">
                    <a:moveTo>
                      <a:pt x="9890" y="2853"/>
                    </a:moveTo>
                    <a:lnTo>
                      <a:pt x="9890" y="7037"/>
                    </a:lnTo>
                    <a:cubicBezTo>
                      <a:pt x="9890" y="7402"/>
                      <a:pt x="9759" y="7714"/>
                      <a:pt x="9498" y="7975"/>
                    </a:cubicBezTo>
                    <a:cubicBezTo>
                      <a:pt x="9236" y="8237"/>
                      <a:pt x="8923" y="8368"/>
                      <a:pt x="8559" y="8368"/>
                    </a:cubicBezTo>
                    <a:lnTo>
                      <a:pt x="1331" y="8368"/>
                    </a:lnTo>
                    <a:cubicBezTo>
                      <a:pt x="966" y="8368"/>
                      <a:pt x="654" y="8237"/>
                      <a:pt x="393" y="7975"/>
                    </a:cubicBezTo>
                    <a:cubicBezTo>
                      <a:pt x="131" y="7714"/>
                      <a:pt x="0" y="7400"/>
                      <a:pt x="0" y="7037"/>
                    </a:cubicBezTo>
                    <a:lnTo>
                      <a:pt x="0" y="1332"/>
                    </a:lnTo>
                    <a:cubicBezTo>
                      <a:pt x="0" y="967"/>
                      <a:pt x="131" y="654"/>
                      <a:pt x="393" y="393"/>
                    </a:cubicBezTo>
                    <a:cubicBezTo>
                      <a:pt x="654" y="132"/>
                      <a:pt x="968" y="0"/>
                      <a:pt x="1331" y="0"/>
                    </a:cubicBezTo>
                    <a:lnTo>
                      <a:pt x="3233" y="0"/>
                    </a:lnTo>
                    <a:cubicBezTo>
                      <a:pt x="3598" y="0"/>
                      <a:pt x="3910" y="132"/>
                      <a:pt x="4171" y="393"/>
                    </a:cubicBezTo>
                    <a:cubicBezTo>
                      <a:pt x="4433" y="654"/>
                      <a:pt x="4564" y="968"/>
                      <a:pt x="4564" y="1332"/>
                    </a:cubicBezTo>
                    <a:lnTo>
                      <a:pt x="4564" y="1522"/>
                    </a:lnTo>
                    <a:lnTo>
                      <a:pt x="8558" y="1522"/>
                    </a:lnTo>
                    <a:cubicBezTo>
                      <a:pt x="8923" y="1522"/>
                      <a:pt x="9235" y="1653"/>
                      <a:pt x="9496" y="1914"/>
                    </a:cubicBezTo>
                    <a:cubicBezTo>
                      <a:pt x="9759" y="2175"/>
                      <a:pt x="9890" y="2488"/>
                      <a:pt x="9890" y="2853"/>
                    </a:cubicBezTo>
                    <a:close/>
                  </a:path>
                </a:pathLst>
              </a:custGeom>
              <a:solidFill>
                <a:srgbClr val="FFFFFF"/>
              </a:solidFill>
              <a:ln w="9525">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806" tIns="12903" rIns="25806" bIns="12903" numCol="1" spcCol="0" rtlCol="0" fromWordArt="0" anchor="ctr" anchorCtr="0" forceAA="0" compatLnSpc="1">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dirty="0">
                  <a:solidFill>
                    <a:schemeClr val="accent1"/>
                  </a:solidFill>
                  <a:cs typeface="+mn-ea"/>
                  <a:sym typeface="+mn-lt"/>
                </a:endParaRPr>
              </a:p>
            </p:txBody>
          </p:sp>
          <p:sp>
            <p:nvSpPr>
              <p:cNvPr id="63" name="Text2"/>
              <p:cNvSpPr/>
              <p:nvPr/>
            </p:nvSpPr>
            <p:spPr>
              <a:xfrm>
                <a:off x="7455568" y="5602623"/>
                <a:ext cx="3069557" cy="940099"/>
              </a:xfrm>
              <a:prstGeom prst="rect">
                <a:avLst/>
              </a:prstGeom>
            </p:spPr>
            <p:txBody>
              <a:bodyPr wrap="square"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400" dirty="0">
                    <a:cs typeface="+mn-ea"/>
                    <a:sym typeface="+mn-lt"/>
                  </a:rPr>
                  <a:t>综窗受理人员对提交的申报材料进行核对、登记，作出受理或不予受理决定；</a:t>
                </a:r>
                <a:endParaRPr lang="zh-CN" altLang="en-US" sz="1400" dirty="0">
                  <a:cs typeface="+mn-ea"/>
                  <a:sym typeface="+mn-lt"/>
                </a:endParaRPr>
              </a:p>
            </p:txBody>
          </p:sp>
          <p:sp>
            <p:nvSpPr>
              <p:cNvPr id="64" name="Bullet2"/>
              <p:cNvSpPr/>
              <p:nvPr/>
            </p:nvSpPr>
            <p:spPr>
              <a:xfrm>
                <a:off x="7455568" y="5071146"/>
                <a:ext cx="2199227" cy="531477"/>
              </a:xfrm>
              <a:prstGeom prst="rect">
                <a:avLst/>
              </a:prstGeom>
            </p:spPr>
            <p:txBody>
              <a:bodyPr wrap="square"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cs typeface="+mn-ea"/>
                    <a:sym typeface="+mn-lt"/>
                  </a:rPr>
                  <a:t>二：受理</a:t>
                </a:r>
                <a:endParaRPr lang="zh-CN" altLang="en-US" b="1" dirty="0">
                  <a:cs typeface="+mn-ea"/>
                  <a:sym typeface="+mn-lt"/>
                </a:endParaRPr>
              </a:p>
            </p:txBody>
          </p:sp>
        </p:grpSp>
        <p:grpSp>
          <p:nvGrpSpPr>
            <p:cNvPr id="51" name="组合 50"/>
            <p:cNvGrpSpPr/>
            <p:nvPr/>
          </p:nvGrpSpPr>
          <p:grpSpPr>
            <a:xfrm>
              <a:off x="8259718" y="3037127"/>
              <a:ext cx="3408407" cy="1639465"/>
              <a:chOff x="8259718" y="3037127"/>
              <a:chExt cx="3408407" cy="1639465"/>
            </a:xfrm>
          </p:grpSpPr>
          <p:sp>
            <p:nvSpPr>
              <p:cNvPr id="57" name="IconBackground3"/>
              <p:cNvSpPr/>
              <p:nvPr/>
            </p:nvSpPr>
            <p:spPr>
              <a:xfrm rot="708484">
                <a:off x="8259718" y="3186912"/>
                <a:ext cx="970889" cy="970887"/>
              </a:xfrm>
              <a:prstGeom prst="ellipse">
                <a:avLst/>
              </a:prstGeom>
              <a:gradFill flip="none" rotWithShape="1">
                <a:gsLst>
                  <a:gs pos="0">
                    <a:schemeClr val="accent1"/>
                  </a:gs>
                  <a:gs pos="100000">
                    <a:schemeClr val="accent1">
                      <a:lumMod val="75000"/>
                    </a:schemeClr>
                  </a:gs>
                </a:gsLst>
                <a:lin ang="2700000" scaled="1"/>
                <a:tileRect/>
              </a:gradFill>
              <a:ln w="31750">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58" name="Icon3"/>
              <p:cNvSpPr/>
              <p:nvPr/>
            </p:nvSpPr>
            <p:spPr>
              <a:xfrm rot="708484">
                <a:off x="8497301" y="3350891"/>
                <a:ext cx="567358" cy="589332"/>
              </a:xfrm>
              <a:custGeom>
                <a:avLst/>
                <a:gdLst>
                  <a:gd name="T0" fmla="*/ 1480 w 9629"/>
                  <a:gd name="T1" fmla="*/ 5185 h 10000"/>
                  <a:gd name="T2" fmla="*/ 740 w 9629"/>
                  <a:gd name="T3" fmla="*/ 5925 h 10000"/>
                  <a:gd name="T4" fmla="*/ 0 w 9629"/>
                  <a:gd name="T5" fmla="*/ 5185 h 10000"/>
                  <a:gd name="T6" fmla="*/ 740 w 9629"/>
                  <a:gd name="T7" fmla="*/ 4445 h 10000"/>
                  <a:gd name="T8" fmla="*/ 2586 w 9629"/>
                  <a:gd name="T9" fmla="*/ 1650 h 10000"/>
                  <a:gd name="T10" fmla="*/ 2586 w 9629"/>
                  <a:gd name="T11" fmla="*/ 2958 h 10000"/>
                  <a:gd name="T12" fmla="*/ 1279 w 9629"/>
                  <a:gd name="T13" fmla="*/ 2959 h 10000"/>
                  <a:gd name="T14" fmla="*/ 1279 w 9629"/>
                  <a:gd name="T15" fmla="*/ 1651 h 10000"/>
                  <a:gd name="T16" fmla="*/ 2586 w 9629"/>
                  <a:gd name="T17" fmla="*/ 1650 h 10000"/>
                  <a:gd name="T18" fmla="*/ 2673 w 9629"/>
                  <a:gd name="T19" fmla="*/ 8069 h 10000"/>
                  <a:gd name="T20" fmla="*/ 1933 w 9629"/>
                  <a:gd name="T21" fmla="*/ 8809 h 10000"/>
                  <a:gd name="T22" fmla="*/ 1191 w 9629"/>
                  <a:gd name="T23" fmla="*/ 8067 h 10000"/>
                  <a:gd name="T24" fmla="*/ 1931 w 9629"/>
                  <a:gd name="T25" fmla="*/ 7328 h 10000"/>
                  <a:gd name="T26" fmla="*/ 5603 w 9629"/>
                  <a:gd name="T27" fmla="*/ 324 h 10000"/>
                  <a:gd name="T28" fmla="*/ 5603 w 9629"/>
                  <a:gd name="T29" fmla="*/ 1899 h 10000"/>
                  <a:gd name="T30" fmla="*/ 4028 w 9629"/>
                  <a:gd name="T31" fmla="*/ 1899 h 10000"/>
                  <a:gd name="T32" fmla="*/ 4028 w 9629"/>
                  <a:gd name="T33" fmla="*/ 324 h 10000"/>
                  <a:gd name="T34" fmla="*/ 5603 w 9629"/>
                  <a:gd name="T35" fmla="*/ 324 h 10000"/>
                  <a:gd name="T36" fmla="*/ 5554 w 9629"/>
                  <a:gd name="T37" fmla="*/ 9260 h 10000"/>
                  <a:gd name="T38" fmla="*/ 4814 w 9629"/>
                  <a:gd name="T39" fmla="*/ 10000 h 10000"/>
                  <a:gd name="T40" fmla="*/ 4074 w 9629"/>
                  <a:gd name="T41" fmla="*/ 9260 h 10000"/>
                  <a:gd name="T42" fmla="*/ 4814 w 9629"/>
                  <a:gd name="T43" fmla="*/ 8520 h 10000"/>
                  <a:gd name="T44" fmla="*/ 8993 w 9629"/>
                  <a:gd name="T45" fmla="*/ 2305 h 10000"/>
                  <a:gd name="T46" fmla="*/ 7696 w 9629"/>
                  <a:gd name="T47" fmla="*/ 3600 h 10000"/>
                  <a:gd name="T48" fmla="*/ 6401 w 9629"/>
                  <a:gd name="T49" fmla="*/ 2305 h 10000"/>
                  <a:gd name="T50" fmla="*/ 7696 w 9629"/>
                  <a:gd name="T51" fmla="*/ 1009 h 10000"/>
                  <a:gd name="T52" fmla="*/ 8993 w 9629"/>
                  <a:gd name="T53" fmla="*/ 2305 h 10000"/>
                  <a:gd name="T54" fmla="*/ 8216 w 9629"/>
                  <a:gd name="T55" fmla="*/ 8590 h 10000"/>
                  <a:gd name="T56" fmla="*/ 7171 w 9629"/>
                  <a:gd name="T57" fmla="*/ 8594 h 10000"/>
                  <a:gd name="T58" fmla="*/ 7171 w 9629"/>
                  <a:gd name="T59" fmla="*/ 7546 h 10000"/>
                  <a:gd name="T60" fmla="*/ 8219 w 9629"/>
                  <a:gd name="T61" fmla="*/ 7546 h 10000"/>
                  <a:gd name="T62" fmla="*/ 9413 w 9629"/>
                  <a:gd name="T63" fmla="*/ 4661 h 10000"/>
                  <a:gd name="T64" fmla="*/ 9413 w 9629"/>
                  <a:gd name="T65" fmla="*/ 5709 h 10000"/>
                  <a:gd name="T66" fmla="*/ 8366 w 9629"/>
                  <a:gd name="T67" fmla="*/ 5709 h 10000"/>
                  <a:gd name="T68" fmla="*/ 8366 w 9629"/>
                  <a:gd name="T69" fmla="*/ 4661 h 10000"/>
                  <a:gd name="T70" fmla="*/ 9413 w 9629"/>
                  <a:gd name="T71" fmla="*/ 4661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629" h="10000">
                    <a:moveTo>
                      <a:pt x="1264" y="4661"/>
                    </a:moveTo>
                    <a:cubicBezTo>
                      <a:pt x="1409" y="4806"/>
                      <a:pt x="1480" y="4980"/>
                      <a:pt x="1480" y="5185"/>
                    </a:cubicBezTo>
                    <a:cubicBezTo>
                      <a:pt x="1480" y="5390"/>
                      <a:pt x="1408" y="5563"/>
                      <a:pt x="1264" y="5709"/>
                    </a:cubicBezTo>
                    <a:cubicBezTo>
                      <a:pt x="1120" y="5855"/>
                      <a:pt x="945" y="5925"/>
                      <a:pt x="740" y="5925"/>
                    </a:cubicBezTo>
                    <a:cubicBezTo>
                      <a:pt x="535" y="5925"/>
                      <a:pt x="363" y="5853"/>
                      <a:pt x="216" y="5709"/>
                    </a:cubicBezTo>
                    <a:cubicBezTo>
                      <a:pt x="70" y="5565"/>
                      <a:pt x="0" y="5390"/>
                      <a:pt x="0" y="5185"/>
                    </a:cubicBezTo>
                    <a:cubicBezTo>
                      <a:pt x="0" y="4980"/>
                      <a:pt x="73" y="4808"/>
                      <a:pt x="216" y="4661"/>
                    </a:cubicBezTo>
                    <a:cubicBezTo>
                      <a:pt x="361" y="4516"/>
                      <a:pt x="535" y="4445"/>
                      <a:pt x="740" y="4445"/>
                    </a:cubicBezTo>
                    <a:cubicBezTo>
                      <a:pt x="945" y="4445"/>
                      <a:pt x="1119" y="4518"/>
                      <a:pt x="1264" y="4661"/>
                    </a:cubicBezTo>
                    <a:close/>
                    <a:moveTo>
                      <a:pt x="2586" y="1650"/>
                    </a:moveTo>
                    <a:cubicBezTo>
                      <a:pt x="2768" y="1831"/>
                      <a:pt x="2859" y="2050"/>
                      <a:pt x="2859" y="2304"/>
                    </a:cubicBezTo>
                    <a:cubicBezTo>
                      <a:pt x="2859" y="2558"/>
                      <a:pt x="2768" y="2775"/>
                      <a:pt x="2586" y="2958"/>
                    </a:cubicBezTo>
                    <a:cubicBezTo>
                      <a:pt x="2405" y="3140"/>
                      <a:pt x="2186" y="3231"/>
                      <a:pt x="1932" y="3231"/>
                    </a:cubicBezTo>
                    <a:cubicBezTo>
                      <a:pt x="1679" y="3231"/>
                      <a:pt x="1461" y="3141"/>
                      <a:pt x="1279" y="2959"/>
                    </a:cubicBezTo>
                    <a:cubicBezTo>
                      <a:pt x="1096" y="2776"/>
                      <a:pt x="1006" y="2559"/>
                      <a:pt x="1006" y="2305"/>
                    </a:cubicBezTo>
                    <a:cubicBezTo>
                      <a:pt x="1006" y="2051"/>
                      <a:pt x="1096" y="1834"/>
                      <a:pt x="1279" y="1651"/>
                    </a:cubicBezTo>
                    <a:cubicBezTo>
                      <a:pt x="1461" y="1469"/>
                      <a:pt x="1679" y="1379"/>
                      <a:pt x="1932" y="1379"/>
                    </a:cubicBezTo>
                    <a:cubicBezTo>
                      <a:pt x="2186" y="1379"/>
                      <a:pt x="2404" y="1469"/>
                      <a:pt x="2586" y="1650"/>
                    </a:cubicBezTo>
                    <a:close/>
                    <a:moveTo>
                      <a:pt x="2456" y="7545"/>
                    </a:moveTo>
                    <a:cubicBezTo>
                      <a:pt x="2601" y="7690"/>
                      <a:pt x="2673" y="7864"/>
                      <a:pt x="2673" y="8069"/>
                    </a:cubicBezTo>
                    <a:cubicBezTo>
                      <a:pt x="2673" y="8274"/>
                      <a:pt x="2600" y="8446"/>
                      <a:pt x="2456" y="8593"/>
                    </a:cubicBezTo>
                    <a:cubicBezTo>
                      <a:pt x="2311" y="8738"/>
                      <a:pt x="2138" y="8809"/>
                      <a:pt x="1933" y="8809"/>
                    </a:cubicBezTo>
                    <a:cubicBezTo>
                      <a:pt x="1731" y="8809"/>
                      <a:pt x="1559" y="8735"/>
                      <a:pt x="1411" y="8589"/>
                    </a:cubicBezTo>
                    <a:cubicBezTo>
                      <a:pt x="1265" y="8442"/>
                      <a:pt x="1191" y="8269"/>
                      <a:pt x="1191" y="8067"/>
                    </a:cubicBezTo>
                    <a:cubicBezTo>
                      <a:pt x="1191" y="7862"/>
                      <a:pt x="1264" y="7690"/>
                      <a:pt x="1408" y="7544"/>
                    </a:cubicBezTo>
                    <a:cubicBezTo>
                      <a:pt x="1553" y="7399"/>
                      <a:pt x="1726" y="7328"/>
                      <a:pt x="1931" y="7328"/>
                    </a:cubicBezTo>
                    <a:cubicBezTo>
                      <a:pt x="2136" y="7328"/>
                      <a:pt x="2311" y="7400"/>
                      <a:pt x="2456" y="7545"/>
                    </a:cubicBezTo>
                    <a:close/>
                    <a:moveTo>
                      <a:pt x="5603" y="324"/>
                    </a:moveTo>
                    <a:cubicBezTo>
                      <a:pt x="5818" y="540"/>
                      <a:pt x="5926" y="801"/>
                      <a:pt x="5926" y="1111"/>
                    </a:cubicBezTo>
                    <a:cubicBezTo>
                      <a:pt x="5926" y="1421"/>
                      <a:pt x="5817" y="1681"/>
                      <a:pt x="5603" y="1899"/>
                    </a:cubicBezTo>
                    <a:cubicBezTo>
                      <a:pt x="5386" y="2115"/>
                      <a:pt x="5125" y="2222"/>
                      <a:pt x="4815" y="2222"/>
                    </a:cubicBezTo>
                    <a:cubicBezTo>
                      <a:pt x="4505" y="2222"/>
                      <a:pt x="4245" y="2114"/>
                      <a:pt x="4028" y="1899"/>
                    </a:cubicBezTo>
                    <a:cubicBezTo>
                      <a:pt x="3811" y="1684"/>
                      <a:pt x="3704" y="1421"/>
                      <a:pt x="3704" y="1111"/>
                    </a:cubicBezTo>
                    <a:cubicBezTo>
                      <a:pt x="3704" y="801"/>
                      <a:pt x="3813" y="541"/>
                      <a:pt x="4028" y="324"/>
                    </a:cubicBezTo>
                    <a:cubicBezTo>
                      <a:pt x="4243" y="109"/>
                      <a:pt x="4505" y="0"/>
                      <a:pt x="4815" y="0"/>
                    </a:cubicBezTo>
                    <a:cubicBezTo>
                      <a:pt x="5124" y="0"/>
                      <a:pt x="5385" y="109"/>
                      <a:pt x="5603" y="324"/>
                    </a:cubicBezTo>
                    <a:close/>
                    <a:moveTo>
                      <a:pt x="5337" y="8736"/>
                    </a:moveTo>
                    <a:cubicBezTo>
                      <a:pt x="5483" y="8881"/>
                      <a:pt x="5554" y="9055"/>
                      <a:pt x="5554" y="9260"/>
                    </a:cubicBezTo>
                    <a:cubicBezTo>
                      <a:pt x="5554" y="9465"/>
                      <a:pt x="5481" y="9638"/>
                      <a:pt x="5337" y="9784"/>
                    </a:cubicBezTo>
                    <a:cubicBezTo>
                      <a:pt x="5192" y="9929"/>
                      <a:pt x="5019" y="10000"/>
                      <a:pt x="4814" y="10000"/>
                    </a:cubicBezTo>
                    <a:cubicBezTo>
                      <a:pt x="4609" y="10000"/>
                      <a:pt x="4436" y="9928"/>
                      <a:pt x="4290" y="9784"/>
                    </a:cubicBezTo>
                    <a:cubicBezTo>
                      <a:pt x="4144" y="9639"/>
                      <a:pt x="4074" y="9465"/>
                      <a:pt x="4074" y="9260"/>
                    </a:cubicBezTo>
                    <a:cubicBezTo>
                      <a:pt x="4074" y="9055"/>
                      <a:pt x="4146" y="8882"/>
                      <a:pt x="4290" y="8736"/>
                    </a:cubicBezTo>
                    <a:cubicBezTo>
                      <a:pt x="4435" y="8591"/>
                      <a:pt x="4609" y="8520"/>
                      <a:pt x="4814" y="8520"/>
                    </a:cubicBezTo>
                    <a:cubicBezTo>
                      <a:pt x="5019" y="8520"/>
                      <a:pt x="5192" y="8593"/>
                      <a:pt x="5337" y="8736"/>
                    </a:cubicBezTo>
                    <a:close/>
                    <a:moveTo>
                      <a:pt x="8993" y="2305"/>
                    </a:moveTo>
                    <a:cubicBezTo>
                      <a:pt x="8993" y="2664"/>
                      <a:pt x="8865" y="2970"/>
                      <a:pt x="8610" y="3222"/>
                    </a:cubicBezTo>
                    <a:cubicBezTo>
                      <a:pt x="8356" y="3475"/>
                      <a:pt x="8050" y="3600"/>
                      <a:pt x="7696" y="3600"/>
                    </a:cubicBezTo>
                    <a:cubicBezTo>
                      <a:pt x="7337" y="3600"/>
                      <a:pt x="7031" y="3474"/>
                      <a:pt x="6779" y="3222"/>
                    </a:cubicBezTo>
                    <a:cubicBezTo>
                      <a:pt x="6526" y="2970"/>
                      <a:pt x="6401" y="2664"/>
                      <a:pt x="6401" y="2305"/>
                    </a:cubicBezTo>
                    <a:cubicBezTo>
                      <a:pt x="6401" y="1950"/>
                      <a:pt x="6527" y="1645"/>
                      <a:pt x="6779" y="1391"/>
                    </a:cubicBezTo>
                    <a:cubicBezTo>
                      <a:pt x="7031" y="1137"/>
                      <a:pt x="7338" y="1009"/>
                      <a:pt x="7696" y="1009"/>
                    </a:cubicBezTo>
                    <a:cubicBezTo>
                      <a:pt x="8051" y="1009"/>
                      <a:pt x="8356" y="1136"/>
                      <a:pt x="8610" y="1391"/>
                    </a:cubicBezTo>
                    <a:cubicBezTo>
                      <a:pt x="8865" y="1644"/>
                      <a:pt x="8993" y="1949"/>
                      <a:pt x="8993" y="2305"/>
                    </a:cubicBezTo>
                    <a:close/>
                    <a:moveTo>
                      <a:pt x="8436" y="8069"/>
                    </a:moveTo>
                    <a:cubicBezTo>
                      <a:pt x="8436" y="8270"/>
                      <a:pt x="8363" y="8443"/>
                      <a:pt x="8216" y="8590"/>
                    </a:cubicBezTo>
                    <a:cubicBezTo>
                      <a:pt x="8070" y="8736"/>
                      <a:pt x="7896" y="8810"/>
                      <a:pt x="7695" y="8810"/>
                    </a:cubicBezTo>
                    <a:cubicBezTo>
                      <a:pt x="7490" y="8810"/>
                      <a:pt x="7317" y="8738"/>
                      <a:pt x="7171" y="8594"/>
                    </a:cubicBezTo>
                    <a:cubicBezTo>
                      <a:pt x="7026" y="8449"/>
                      <a:pt x="6955" y="8275"/>
                      <a:pt x="6955" y="8070"/>
                    </a:cubicBezTo>
                    <a:cubicBezTo>
                      <a:pt x="6955" y="7865"/>
                      <a:pt x="7027" y="7693"/>
                      <a:pt x="7171" y="7546"/>
                    </a:cubicBezTo>
                    <a:cubicBezTo>
                      <a:pt x="7316" y="7401"/>
                      <a:pt x="7490" y="7330"/>
                      <a:pt x="7695" y="7330"/>
                    </a:cubicBezTo>
                    <a:cubicBezTo>
                      <a:pt x="7900" y="7330"/>
                      <a:pt x="8072" y="7403"/>
                      <a:pt x="8219" y="7546"/>
                    </a:cubicBezTo>
                    <a:cubicBezTo>
                      <a:pt x="8364" y="7690"/>
                      <a:pt x="8436" y="7864"/>
                      <a:pt x="8436" y="8069"/>
                    </a:cubicBezTo>
                    <a:close/>
                    <a:moveTo>
                      <a:pt x="9413" y="4661"/>
                    </a:moveTo>
                    <a:cubicBezTo>
                      <a:pt x="9558" y="4806"/>
                      <a:pt x="9629" y="4980"/>
                      <a:pt x="9629" y="5185"/>
                    </a:cubicBezTo>
                    <a:cubicBezTo>
                      <a:pt x="9629" y="5390"/>
                      <a:pt x="9556" y="5563"/>
                      <a:pt x="9413" y="5709"/>
                    </a:cubicBezTo>
                    <a:cubicBezTo>
                      <a:pt x="9269" y="5855"/>
                      <a:pt x="9094" y="5925"/>
                      <a:pt x="8890" y="5925"/>
                    </a:cubicBezTo>
                    <a:cubicBezTo>
                      <a:pt x="8686" y="5925"/>
                      <a:pt x="8513" y="5853"/>
                      <a:pt x="8366" y="5709"/>
                    </a:cubicBezTo>
                    <a:cubicBezTo>
                      <a:pt x="8221" y="5564"/>
                      <a:pt x="8150" y="5390"/>
                      <a:pt x="8150" y="5185"/>
                    </a:cubicBezTo>
                    <a:cubicBezTo>
                      <a:pt x="8150" y="4980"/>
                      <a:pt x="8223" y="4808"/>
                      <a:pt x="8366" y="4661"/>
                    </a:cubicBezTo>
                    <a:cubicBezTo>
                      <a:pt x="8511" y="4516"/>
                      <a:pt x="8685" y="4445"/>
                      <a:pt x="8890" y="4445"/>
                    </a:cubicBezTo>
                    <a:cubicBezTo>
                      <a:pt x="9093" y="4445"/>
                      <a:pt x="9269" y="4518"/>
                      <a:pt x="9413" y="4661"/>
                    </a:cubicBezTo>
                    <a:close/>
                  </a:path>
                </a:pathLst>
              </a:custGeom>
              <a:solidFill>
                <a:srgbClr val="FFFFFF"/>
              </a:solidFill>
              <a:ln w="9525">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806" tIns="12903" rIns="25806" bIns="12903" numCol="1" spcCol="0" rtlCol="0" fromWordArt="0" anchor="ctr" anchorCtr="0" forceAA="0" compatLnSpc="1">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59" name="Text3"/>
              <p:cNvSpPr/>
              <p:nvPr/>
            </p:nvSpPr>
            <p:spPr>
              <a:xfrm>
                <a:off x="9319673" y="3568604"/>
                <a:ext cx="2348452" cy="1107988"/>
              </a:xfrm>
              <a:prstGeom prst="rect">
                <a:avLst/>
              </a:prstGeom>
            </p:spPr>
            <p:txBody>
              <a:bodyPr wrap="square"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400" dirty="0">
                    <a:cs typeface="+mn-ea"/>
                    <a:sym typeface="+mn-lt"/>
                  </a:rPr>
                  <a:t>受理后，综窗受理人员通过系统流转到消防监督系统，消防救援部门对申报单位和材料进行审查、现场核查</a:t>
                </a:r>
                <a:r>
                  <a:rPr lang="en-US" altLang="zh-CN" sz="1400" dirty="0">
                    <a:cs typeface="+mn-ea"/>
                    <a:sym typeface="+mn-lt"/>
                  </a:rPr>
                  <a:t>.</a:t>
                </a:r>
                <a:endParaRPr lang="zh-CN" altLang="en-US" sz="1400" dirty="0">
                  <a:cs typeface="+mn-ea"/>
                  <a:sym typeface="+mn-lt"/>
                </a:endParaRPr>
              </a:p>
            </p:txBody>
          </p:sp>
          <p:sp>
            <p:nvSpPr>
              <p:cNvPr id="60" name="Bullet3"/>
              <p:cNvSpPr/>
              <p:nvPr/>
            </p:nvSpPr>
            <p:spPr>
              <a:xfrm>
                <a:off x="9319673" y="3037127"/>
                <a:ext cx="2199227" cy="531477"/>
              </a:xfrm>
              <a:prstGeom prst="rect">
                <a:avLst/>
              </a:prstGeom>
            </p:spPr>
            <p:txBody>
              <a:bodyPr wrap="square"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cs typeface="+mn-ea"/>
                    <a:sym typeface="+mn-lt"/>
                  </a:rPr>
                  <a:t>三：审查</a:t>
                </a:r>
                <a:endParaRPr lang="zh-CN" altLang="en-US" b="1" dirty="0">
                  <a:cs typeface="+mn-ea"/>
                  <a:sym typeface="+mn-lt"/>
                </a:endParaRPr>
              </a:p>
            </p:txBody>
          </p:sp>
        </p:grpSp>
        <p:grpSp>
          <p:nvGrpSpPr>
            <p:cNvPr id="52" name="组合 51"/>
            <p:cNvGrpSpPr/>
            <p:nvPr/>
          </p:nvGrpSpPr>
          <p:grpSpPr>
            <a:xfrm>
              <a:off x="8122541" y="1130300"/>
              <a:ext cx="3713859" cy="1725368"/>
              <a:chOff x="8122541" y="1130300"/>
              <a:chExt cx="3713859" cy="1725368"/>
            </a:xfrm>
          </p:grpSpPr>
          <p:sp>
            <p:nvSpPr>
              <p:cNvPr id="53" name="IconBackground4"/>
              <p:cNvSpPr/>
              <p:nvPr/>
            </p:nvSpPr>
            <p:spPr>
              <a:xfrm rot="708484">
                <a:off x="8122541" y="1209445"/>
                <a:ext cx="970889" cy="970887"/>
              </a:xfrm>
              <a:prstGeom prst="ellipse">
                <a:avLst/>
              </a:prstGeom>
              <a:gradFill flip="none" rotWithShape="1">
                <a:gsLst>
                  <a:gs pos="0">
                    <a:schemeClr val="accent1"/>
                  </a:gs>
                  <a:gs pos="100000">
                    <a:schemeClr val="accent1">
                      <a:lumMod val="75000"/>
                    </a:schemeClr>
                  </a:gs>
                </a:gsLst>
                <a:lin ang="2700000" scaled="1"/>
                <a:tileRect/>
              </a:gradFill>
              <a:ln w="31750">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54" name="Icon4"/>
              <p:cNvSpPr/>
              <p:nvPr/>
            </p:nvSpPr>
            <p:spPr>
              <a:xfrm rot="708484">
                <a:off x="8312263" y="1399166"/>
                <a:ext cx="591446" cy="591446"/>
              </a:xfrm>
              <a:custGeom>
                <a:avLst/>
                <a:gdLst>
                  <a:gd name="T0" fmla="*/ 11199 w 11200"/>
                  <a:gd name="T1" fmla="*/ 4790 h 11200"/>
                  <a:gd name="T2" fmla="*/ 11053 w 11200"/>
                  <a:gd name="T3" fmla="*/ 4454 h 11200"/>
                  <a:gd name="T4" fmla="*/ 9400 w 11200"/>
                  <a:gd name="T5" fmla="*/ 2984 h 11200"/>
                  <a:gd name="T6" fmla="*/ 9400 w 11200"/>
                  <a:gd name="T7" fmla="*/ 500 h 11200"/>
                  <a:gd name="T8" fmla="*/ 8900 w 11200"/>
                  <a:gd name="T9" fmla="*/ 0 h 11200"/>
                  <a:gd name="T10" fmla="*/ 2300 w 11200"/>
                  <a:gd name="T11" fmla="*/ 0 h 11200"/>
                  <a:gd name="T12" fmla="*/ 1800 w 11200"/>
                  <a:gd name="T13" fmla="*/ 500 h 11200"/>
                  <a:gd name="T14" fmla="*/ 1800 w 11200"/>
                  <a:gd name="T15" fmla="*/ 2990 h 11200"/>
                  <a:gd name="T16" fmla="*/ 148 w 11200"/>
                  <a:gd name="T17" fmla="*/ 4453 h 11200"/>
                  <a:gd name="T18" fmla="*/ 5 w 11200"/>
                  <a:gd name="T19" fmla="*/ 4740 h 11200"/>
                  <a:gd name="T20" fmla="*/ 0 w 11200"/>
                  <a:gd name="T21" fmla="*/ 4813 h 11200"/>
                  <a:gd name="T22" fmla="*/ 0 w 11200"/>
                  <a:gd name="T23" fmla="*/ 10700 h 11200"/>
                  <a:gd name="T24" fmla="*/ 500 w 11200"/>
                  <a:gd name="T25" fmla="*/ 11200 h 11200"/>
                  <a:gd name="T26" fmla="*/ 10700 w 11200"/>
                  <a:gd name="T27" fmla="*/ 11200 h 11200"/>
                  <a:gd name="T28" fmla="*/ 11200 w 11200"/>
                  <a:gd name="T29" fmla="*/ 10700 h 11200"/>
                  <a:gd name="T30" fmla="*/ 11200 w 11200"/>
                  <a:gd name="T31" fmla="*/ 4813 h 11200"/>
                  <a:gd name="T32" fmla="*/ 11199 w 11200"/>
                  <a:gd name="T33" fmla="*/ 4790 h 11200"/>
                  <a:gd name="T34" fmla="*/ 3965 w 11200"/>
                  <a:gd name="T35" fmla="*/ 8369 h 11200"/>
                  <a:gd name="T36" fmla="*/ 600 w 11200"/>
                  <a:gd name="T37" fmla="*/ 10458 h 11200"/>
                  <a:gd name="T38" fmla="*/ 600 w 11200"/>
                  <a:gd name="T39" fmla="*/ 5540 h 11200"/>
                  <a:gd name="T40" fmla="*/ 3965 w 11200"/>
                  <a:gd name="T41" fmla="*/ 8369 h 11200"/>
                  <a:gd name="T42" fmla="*/ 4448 w 11200"/>
                  <a:gd name="T43" fmla="*/ 8775 h 11200"/>
                  <a:gd name="T44" fmla="*/ 5246 w 11200"/>
                  <a:gd name="T45" fmla="*/ 9446 h 11200"/>
                  <a:gd name="T46" fmla="*/ 5600 w 11200"/>
                  <a:gd name="T47" fmla="*/ 9593 h 11200"/>
                  <a:gd name="T48" fmla="*/ 5954 w 11200"/>
                  <a:gd name="T49" fmla="*/ 9446 h 11200"/>
                  <a:gd name="T50" fmla="*/ 6755 w 11200"/>
                  <a:gd name="T51" fmla="*/ 8773 h 11200"/>
                  <a:gd name="T52" fmla="*/ 9680 w 11200"/>
                  <a:gd name="T53" fmla="*/ 10600 h 11200"/>
                  <a:gd name="T54" fmla="*/ 1509 w 11200"/>
                  <a:gd name="T55" fmla="*/ 10600 h 11200"/>
                  <a:gd name="T56" fmla="*/ 4448 w 11200"/>
                  <a:gd name="T57" fmla="*/ 8775 h 11200"/>
                  <a:gd name="T58" fmla="*/ 7238 w 11200"/>
                  <a:gd name="T59" fmla="*/ 8368 h 11200"/>
                  <a:gd name="T60" fmla="*/ 10600 w 11200"/>
                  <a:gd name="T61" fmla="*/ 5540 h 11200"/>
                  <a:gd name="T62" fmla="*/ 10600 w 11200"/>
                  <a:gd name="T63" fmla="*/ 10466 h 11200"/>
                  <a:gd name="T64" fmla="*/ 7238 w 11200"/>
                  <a:gd name="T65" fmla="*/ 8368 h 11200"/>
                  <a:gd name="T66" fmla="*/ 10541 w 11200"/>
                  <a:gd name="T67" fmla="*/ 4809 h 11200"/>
                  <a:gd name="T68" fmla="*/ 9400 w 11200"/>
                  <a:gd name="T69" fmla="*/ 5768 h 11200"/>
                  <a:gd name="T70" fmla="*/ 9400 w 11200"/>
                  <a:gd name="T71" fmla="*/ 3760 h 11200"/>
                  <a:gd name="T72" fmla="*/ 10541 w 11200"/>
                  <a:gd name="T73" fmla="*/ 4809 h 11200"/>
                  <a:gd name="T74" fmla="*/ 8800 w 11200"/>
                  <a:gd name="T75" fmla="*/ 600 h 11200"/>
                  <a:gd name="T76" fmla="*/ 8800 w 11200"/>
                  <a:gd name="T77" fmla="*/ 6271 h 11200"/>
                  <a:gd name="T78" fmla="*/ 5600 w 11200"/>
                  <a:gd name="T79" fmla="*/ 8959 h 11200"/>
                  <a:gd name="T80" fmla="*/ 2400 w 11200"/>
                  <a:gd name="T81" fmla="*/ 6271 h 11200"/>
                  <a:gd name="T82" fmla="*/ 2400 w 11200"/>
                  <a:gd name="T83" fmla="*/ 600 h 11200"/>
                  <a:gd name="T84" fmla="*/ 8800 w 11200"/>
                  <a:gd name="T85" fmla="*/ 600 h 11200"/>
                  <a:gd name="T86" fmla="*/ 1800 w 11200"/>
                  <a:gd name="T87" fmla="*/ 3769 h 11200"/>
                  <a:gd name="T88" fmla="*/ 1800 w 11200"/>
                  <a:gd name="T89" fmla="*/ 5768 h 11200"/>
                  <a:gd name="T90" fmla="*/ 659 w 11200"/>
                  <a:gd name="T91" fmla="*/ 4809 h 11200"/>
                  <a:gd name="T92" fmla="*/ 1800 w 11200"/>
                  <a:gd name="T93" fmla="*/ 3769 h 11200"/>
                  <a:gd name="T94" fmla="*/ 4000 w 11200"/>
                  <a:gd name="T95" fmla="*/ 3200 h 11200"/>
                  <a:gd name="T96" fmla="*/ 7200 w 11200"/>
                  <a:gd name="T97" fmla="*/ 3200 h 11200"/>
                  <a:gd name="T98" fmla="*/ 7500 w 11200"/>
                  <a:gd name="T99" fmla="*/ 2900 h 11200"/>
                  <a:gd name="T100" fmla="*/ 7200 w 11200"/>
                  <a:gd name="T101" fmla="*/ 2600 h 11200"/>
                  <a:gd name="T102" fmla="*/ 4000 w 11200"/>
                  <a:gd name="T103" fmla="*/ 2600 h 11200"/>
                  <a:gd name="T104" fmla="*/ 3700 w 11200"/>
                  <a:gd name="T105" fmla="*/ 2900 h 11200"/>
                  <a:gd name="T106" fmla="*/ 4000 w 11200"/>
                  <a:gd name="T107" fmla="*/ 3200 h 11200"/>
                  <a:gd name="T108" fmla="*/ 6450 w 11200"/>
                  <a:gd name="T109" fmla="*/ 4600 h 11200"/>
                  <a:gd name="T110" fmla="*/ 4750 w 11200"/>
                  <a:gd name="T111" fmla="*/ 4600 h 11200"/>
                  <a:gd name="T112" fmla="*/ 4450 w 11200"/>
                  <a:gd name="T113" fmla="*/ 4900 h 11200"/>
                  <a:gd name="T114" fmla="*/ 4750 w 11200"/>
                  <a:gd name="T115" fmla="*/ 5200 h 11200"/>
                  <a:gd name="T116" fmla="*/ 6450 w 11200"/>
                  <a:gd name="T117" fmla="*/ 5200 h 11200"/>
                  <a:gd name="T118" fmla="*/ 6750 w 11200"/>
                  <a:gd name="T119" fmla="*/ 4900 h 11200"/>
                  <a:gd name="T120" fmla="*/ 6450 w 11200"/>
                  <a:gd name="T121" fmla="*/ 4600 h 11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200" h="11200">
                    <a:moveTo>
                      <a:pt x="11199" y="4790"/>
                    </a:moveTo>
                    <a:cubicBezTo>
                      <a:pt x="11195" y="4668"/>
                      <a:pt x="11146" y="4546"/>
                      <a:pt x="11053" y="4454"/>
                    </a:cubicBezTo>
                    <a:lnTo>
                      <a:pt x="9400" y="2984"/>
                    </a:lnTo>
                    <a:lnTo>
                      <a:pt x="9400" y="500"/>
                    </a:lnTo>
                    <a:cubicBezTo>
                      <a:pt x="9400" y="224"/>
                      <a:pt x="9176" y="0"/>
                      <a:pt x="8900" y="0"/>
                    </a:cubicBezTo>
                    <a:lnTo>
                      <a:pt x="2300" y="0"/>
                    </a:lnTo>
                    <a:cubicBezTo>
                      <a:pt x="2024" y="0"/>
                      <a:pt x="1800" y="224"/>
                      <a:pt x="1800" y="500"/>
                    </a:cubicBezTo>
                    <a:lnTo>
                      <a:pt x="1800" y="2990"/>
                    </a:lnTo>
                    <a:lnTo>
                      <a:pt x="148" y="4453"/>
                    </a:lnTo>
                    <a:cubicBezTo>
                      <a:pt x="66" y="4534"/>
                      <a:pt x="20" y="4635"/>
                      <a:pt x="5" y="4740"/>
                    </a:cubicBezTo>
                    <a:cubicBezTo>
                      <a:pt x="1" y="4764"/>
                      <a:pt x="0" y="4788"/>
                      <a:pt x="0" y="4813"/>
                    </a:cubicBezTo>
                    <a:lnTo>
                      <a:pt x="0" y="10700"/>
                    </a:lnTo>
                    <a:cubicBezTo>
                      <a:pt x="0" y="10976"/>
                      <a:pt x="224" y="11200"/>
                      <a:pt x="500" y="11200"/>
                    </a:cubicBezTo>
                    <a:lnTo>
                      <a:pt x="10700" y="11200"/>
                    </a:lnTo>
                    <a:cubicBezTo>
                      <a:pt x="10976" y="11200"/>
                      <a:pt x="11200" y="10976"/>
                      <a:pt x="11200" y="10700"/>
                    </a:cubicBezTo>
                    <a:lnTo>
                      <a:pt x="11200" y="4813"/>
                    </a:lnTo>
                    <a:cubicBezTo>
                      <a:pt x="11200" y="4805"/>
                      <a:pt x="11200" y="4798"/>
                      <a:pt x="11199" y="4790"/>
                    </a:cubicBezTo>
                    <a:close/>
                    <a:moveTo>
                      <a:pt x="3965" y="8369"/>
                    </a:moveTo>
                    <a:lnTo>
                      <a:pt x="600" y="10458"/>
                    </a:lnTo>
                    <a:lnTo>
                      <a:pt x="600" y="5540"/>
                    </a:lnTo>
                    <a:lnTo>
                      <a:pt x="3965" y="8369"/>
                    </a:lnTo>
                    <a:close/>
                    <a:moveTo>
                      <a:pt x="4448" y="8775"/>
                    </a:moveTo>
                    <a:lnTo>
                      <a:pt x="5246" y="9446"/>
                    </a:lnTo>
                    <a:cubicBezTo>
                      <a:pt x="5344" y="9544"/>
                      <a:pt x="5471" y="9593"/>
                      <a:pt x="5600" y="9593"/>
                    </a:cubicBezTo>
                    <a:cubicBezTo>
                      <a:pt x="5729" y="9593"/>
                      <a:pt x="5856" y="9544"/>
                      <a:pt x="5954" y="9446"/>
                    </a:cubicBezTo>
                    <a:lnTo>
                      <a:pt x="6755" y="8773"/>
                    </a:lnTo>
                    <a:lnTo>
                      <a:pt x="9680" y="10600"/>
                    </a:lnTo>
                    <a:lnTo>
                      <a:pt x="1509" y="10600"/>
                    </a:lnTo>
                    <a:lnTo>
                      <a:pt x="4448" y="8775"/>
                    </a:lnTo>
                    <a:close/>
                    <a:moveTo>
                      <a:pt x="7238" y="8368"/>
                    </a:moveTo>
                    <a:lnTo>
                      <a:pt x="10600" y="5540"/>
                    </a:lnTo>
                    <a:lnTo>
                      <a:pt x="10600" y="10466"/>
                    </a:lnTo>
                    <a:lnTo>
                      <a:pt x="7238" y="8368"/>
                    </a:lnTo>
                    <a:close/>
                    <a:moveTo>
                      <a:pt x="10541" y="4809"/>
                    </a:moveTo>
                    <a:lnTo>
                      <a:pt x="9400" y="5768"/>
                    </a:lnTo>
                    <a:lnTo>
                      <a:pt x="9400" y="3760"/>
                    </a:lnTo>
                    <a:lnTo>
                      <a:pt x="10541" y="4809"/>
                    </a:lnTo>
                    <a:close/>
                    <a:moveTo>
                      <a:pt x="8800" y="600"/>
                    </a:moveTo>
                    <a:lnTo>
                      <a:pt x="8800" y="6271"/>
                    </a:lnTo>
                    <a:lnTo>
                      <a:pt x="5600" y="8959"/>
                    </a:lnTo>
                    <a:lnTo>
                      <a:pt x="2400" y="6271"/>
                    </a:lnTo>
                    <a:lnTo>
                      <a:pt x="2400" y="600"/>
                    </a:lnTo>
                    <a:lnTo>
                      <a:pt x="8800" y="600"/>
                    </a:lnTo>
                    <a:close/>
                    <a:moveTo>
                      <a:pt x="1800" y="3769"/>
                    </a:moveTo>
                    <a:lnTo>
                      <a:pt x="1800" y="5768"/>
                    </a:lnTo>
                    <a:lnTo>
                      <a:pt x="659" y="4809"/>
                    </a:lnTo>
                    <a:lnTo>
                      <a:pt x="1800" y="3769"/>
                    </a:lnTo>
                    <a:close/>
                    <a:moveTo>
                      <a:pt x="4000" y="3200"/>
                    </a:moveTo>
                    <a:lnTo>
                      <a:pt x="7200" y="3200"/>
                    </a:lnTo>
                    <a:cubicBezTo>
                      <a:pt x="7366" y="3200"/>
                      <a:pt x="7500" y="3066"/>
                      <a:pt x="7500" y="2900"/>
                    </a:cubicBezTo>
                    <a:cubicBezTo>
                      <a:pt x="7500" y="2734"/>
                      <a:pt x="7366" y="2600"/>
                      <a:pt x="7200" y="2600"/>
                    </a:cubicBezTo>
                    <a:lnTo>
                      <a:pt x="4000" y="2600"/>
                    </a:lnTo>
                    <a:cubicBezTo>
                      <a:pt x="3834" y="2600"/>
                      <a:pt x="3700" y="2734"/>
                      <a:pt x="3700" y="2900"/>
                    </a:cubicBezTo>
                    <a:cubicBezTo>
                      <a:pt x="3700" y="3066"/>
                      <a:pt x="3834" y="3200"/>
                      <a:pt x="4000" y="3200"/>
                    </a:cubicBezTo>
                    <a:close/>
                    <a:moveTo>
                      <a:pt x="6450" y="4600"/>
                    </a:moveTo>
                    <a:lnTo>
                      <a:pt x="4750" y="4600"/>
                    </a:lnTo>
                    <a:cubicBezTo>
                      <a:pt x="4584" y="4600"/>
                      <a:pt x="4450" y="4734"/>
                      <a:pt x="4450" y="4900"/>
                    </a:cubicBezTo>
                    <a:cubicBezTo>
                      <a:pt x="4450" y="5066"/>
                      <a:pt x="4584" y="5200"/>
                      <a:pt x="4750" y="5200"/>
                    </a:cubicBezTo>
                    <a:lnTo>
                      <a:pt x="6450" y="5200"/>
                    </a:lnTo>
                    <a:cubicBezTo>
                      <a:pt x="6616" y="5200"/>
                      <a:pt x="6750" y="5066"/>
                      <a:pt x="6750" y="4900"/>
                    </a:cubicBezTo>
                    <a:cubicBezTo>
                      <a:pt x="6750" y="4734"/>
                      <a:pt x="6616" y="4600"/>
                      <a:pt x="6450" y="4600"/>
                    </a:cubicBezTo>
                    <a:close/>
                  </a:path>
                </a:pathLst>
              </a:custGeom>
              <a:solidFill>
                <a:srgbClr val="FFFFFF"/>
              </a:solidFill>
              <a:ln w="9525">
                <a:noFill/>
              </a:ln>
              <a:scene3d>
                <a:camera prst="perspectiveContrastingLeftFacing">
                  <a:rot lat="20239366" lon="1429831" rev="21391421"/>
                </a:camera>
                <a:lightRig rig="contrasting"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806" tIns="12903" rIns="25806" bIns="12903" numCol="1" spcCol="0" rtlCol="0" fromWordArt="0" anchor="ctr" anchorCtr="0" forceAA="0" compatLnSpc="1">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900">
                  <a:solidFill>
                    <a:schemeClr val="accent1"/>
                  </a:solidFill>
                  <a:cs typeface="+mn-ea"/>
                  <a:sym typeface="+mn-lt"/>
                </a:endParaRPr>
              </a:p>
            </p:txBody>
          </p:sp>
          <p:sp>
            <p:nvSpPr>
              <p:cNvPr id="55" name="Text4"/>
              <p:cNvSpPr/>
              <p:nvPr/>
            </p:nvSpPr>
            <p:spPr>
              <a:xfrm>
                <a:off x="9198545" y="1661777"/>
                <a:ext cx="2637855" cy="1193891"/>
              </a:xfrm>
              <a:prstGeom prst="rect">
                <a:avLst/>
              </a:prstGeom>
            </p:spPr>
            <p:txBody>
              <a:bodyPr wrap="square" anchor="t"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400" dirty="0">
                    <a:cs typeface="+mn-ea"/>
                  </a:rPr>
                  <a:t>审查后，下达合格或不合格监督检查意见书。</a:t>
                </a:r>
                <a:endParaRPr lang="zh-CN" altLang="en-US" sz="1400" dirty="0">
                  <a:cs typeface="+mn-ea"/>
                  <a:sym typeface="+mn-lt"/>
                </a:endParaRPr>
              </a:p>
            </p:txBody>
          </p:sp>
          <p:sp>
            <p:nvSpPr>
              <p:cNvPr id="56" name="Bullet4"/>
              <p:cNvSpPr/>
              <p:nvPr/>
            </p:nvSpPr>
            <p:spPr>
              <a:xfrm>
                <a:off x="9198545" y="1130300"/>
                <a:ext cx="2199227" cy="531477"/>
              </a:xfrm>
              <a:prstGeom prst="rect">
                <a:avLst/>
              </a:prstGeom>
            </p:spPr>
            <p:txBody>
              <a:bodyPr wrap="square"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b="1" dirty="0">
                    <a:cs typeface="+mn-ea"/>
                    <a:sym typeface="+mn-lt"/>
                  </a:rPr>
                  <a:t>四：意见</a:t>
                </a:r>
                <a:endParaRPr lang="zh-CN" altLang="en-US" b="1" dirty="0">
                  <a:cs typeface="+mn-ea"/>
                  <a:sym typeface="+mn-lt"/>
                </a:endParaRPr>
              </a:p>
            </p:txBody>
          </p:sp>
        </p:grpSp>
      </p:grpSp>
      <p:sp>
        <p:nvSpPr>
          <p:cNvPr id="5" name="文本框 4"/>
          <p:cNvSpPr txBox="1"/>
          <p:nvPr/>
        </p:nvSpPr>
        <p:spPr>
          <a:xfrm>
            <a:off x="660400" y="612140"/>
            <a:ext cx="8240395" cy="953135"/>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dirty="0"/>
          </a:p>
          <a:p>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8700315" y="612449"/>
            <a:ext cx="2845890" cy="455034"/>
          </a:xfrm>
          <a:prstGeom prst="rect">
            <a:avLst/>
          </a:prstGeom>
        </p:spPr>
      </p:pic>
      <p:sp>
        <p:nvSpPr>
          <p:cNvPr id="3" name="íš1íḑê"/>
          <p:cNvSpPr txBox="1"/>
          <p:nvPr/>
        </p:nvSpPr>
        <p:spPr>
          <a:xfrm>
            <a:off x="489276" y="3013473"/>
            <a:ext cx="7543800" cy="829945"/>
          </a:xfrm>
          <a:prstGeom prst="rect">
            <a:avLst/>
          </a:prstGeom>
          <a:noFill/>
          <a:ln>
            <a:noFill/>
          </a:ln>
        </p:spPr>
        <p:txBody>
          <a:bodyPr wrap="square" lIns="91440" tIns="45720" rIns="91440" bIns="45720" anchor="ctr" anchorCtr="0">
            <a:spAutoFit/>
          </a:bodyPr>
          <a:lstStyle/>
          <a:p>
            <a:pPr marL="0" marR="0" lvl="0" indent="0" defTabSz="913765" rtl="0" eaLnBrk="1" fontAlgn="auto" latinLnBrk="0" hangingPunct="1">
              <a:lnSpc>
                <a:spcPct val="100000"/>
              </a:lnSpc>
              <a:spcBef>
                <a:spcPts val="0"/>
              </a:spcBef>
              <a:spcAft>
                <a:spcPts val="0"/>
              </a:spcAft>
              <a:buClrTx/>
              <a:buSzPct val="25000"/>
              <a:buFontTx/>
              <a:buNone/>
              <a:defRPr/>
            </a:pPr>
            <a:r>
              <a:rPr kumimoji="0" lang="zh-CN" altLang="en-US" sz="2400" b="1" i="0" u="none" strike="noStrike" kern="1200" cap="none" spc="0" normalizeH="0" baseline="0" noProof="0" dirty="0">
                <a:ln>
                  <a:noFill/>
                </a:ln>
                <a:solidFill>
                  <a:schemeClr val="accent1"/>
                </a:solidFill>
                <a:effectLst/>
                <a:uLnTx/>
                <a:uFillTx/>
              </a:rPr>
              <a:t>“</a:t>
            </a:r>
            <a:r>
              <a:rPr lang="zh-CN" altLang="en-US" sz="2400" b="1" dirty="0">
                <a:solidFill>
                  <a:schemeClr val="accent1"/>
                </a:solidFill>
              </a:rPr>
              <a:t>高效办成一件事</a:t>
            </a:r>
            <a:r>
              <a:rPr kumimoji="0" lang="zh-CN" altLang="en-US" sz="2400" b="1" i="0" u="none" strike="noStrike" kern="1200" cap="none" spc="0" normalizeH="0" baseline="0" noProof="0" dirty="0">
                <a:ln>
                  <a:noFill/>
                </a:ln>
                <a:solidFill>
                  <a:schemeClr val="accent1"/>
                </a:solidFill>
                <a:effectLst/>
                <a:uLnTx/>
                <a:uFillTx/>
              </a:rPr>
              <a:t>” </a:t>
            </a:r>
            <a:endParaRPr kumimoji="0" lang="en-US" altLang="zh-CN" sz="2400" b="1" i="0" u="none" strike="noStrike" kern="1200" cap="none" spc="0" normalizeH="0" baseline="0" noProof="0" dirty="0">
              <a:ln>
                <a:noFill/>
              </a:ln>
              <a:solidFill>
                <a:schemeClr val="accent1"/>
              </a:solidFill>
              <a:effectLst/>
              <a:uLnTx/>
              <a:uFillTx/>
            </a:endParaRPr>
          </a:p>
          <a:p>
            <a:pPr marL="0" marR="0" lvl="0" indent="0" defTabSz="913765" rtl="0" eaLnBrk="1" fontAlgn="auto" latinLnBrk="0" hangingPunct="1">
              <a:lnSpc>
                <a:spcPct val="100000"/>
              </a:lnSpc>
              <a:spcBef>
                <a:spcPts val="0"/>
              </a:spcBef>
              <a:spcAft>
                <a:spcPts val="0"/>
              </a:spcAft>
              <a:buClrTx/>
              <a:buSzPct val="25000"/>
              <a:buFontTx/>
              <a:buNone/>
              <a:defRPr/>
            </a:pPr>
            <a:r>
              <a:rPr lang="en-US" altLang="zh-CN" sz="2400" b="1" dirty="0">
                <a:solidFill>
                  <a:schemeClr val="accent1"/>
                </a:solidFill>
              </a:rPr>
              <a:t>   </a:t>
            </a:r>
            <a:r>
              <a:rPr kumimoji="0" lang="zh-CN" altLang="en-US" sz="2400" b="1" i="0" u="none" strike="noStrike" kern="1200" cap="none" spc="0" normalizeH="0" baseline="0" noProof="0" dirty="0">
                <a:ln>
                  <a:noFill/>
                </a:ln>
                <a:effectLst/>
                <a:uLnTx/>
                <a:uFillTx/>
              </a:rPr>
              <a:t>消防</a:t>
            </a:r>
            <a:r>
              <a:rPr lang="zh-CN" altLang="en-US" sz="2400" b="1" dirty="0"/>
              <a:t>线下</a:t>
            </a:r>
            <a:r>
              <a:rPr kumimoji="0" lang="zh-CN" altLang="en-US" sz="2400" b="1" i="0" u="none" strike="noStrike" kern="1200" cap="none" spc="0" normalizeH="0" baseline="0" noProof="0" dirty="0">
                <a:ln>
                  <a:noFill/>
                </a:ln>
                <a:effectLst/>
                <a:uLnTx/>
                <a:uFillTx/>
              </a:rPr>
              <a:t>办理流程</a:t>
            </a:r>
            <a:endParaRPr kumimoji="0" lang="en-US" altLang="zh-CN" sz="2400" b="1" i="0" u="none" strike="noStrike" kern="1200" cap="none" spc="0" normalizeH="0" baseline="0" noProof="0" dirty="0">
              <a:ln>
                <a:noFill/>
              </a:ln>
              <a:effectLst/>
              <a:uLnTx/>
              <a:uFillTx/>
            </a:endParaRPr>
          </a:p>
        </p:txBody>
      </p:sp>
      <p:sp>
        <p:nvSpPr>
          <p:cNvPr id="5" name="文本框 4"/>
          <p:cNvSpPr txBox="1"/>
          <p:nvPr/>
        </p:nvSpPr>
        <p:spPr>
          <a:xfrm>
            <a:off x="660400" y="612140"/>
            <a:ext cx="8240395" cy="953135"/>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dirty="0"/>
          </a:p>
          <a:p>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
        <p:nvSpPr>
          <p:cNvPr id="2" name="文本框 1"/>
          <p:cNvSpPr txBox="1"/>
          <p:nvPr/>
        </p:nvSpPr>
        <p:spPr>
          <a:xfrm>
            <a:off x="3822065" y="1564640"/>
            <a:ext cx="7686040" cy="3599815"/>
          </a:xfrm>
          <a:prstGeom prst="rect">
            <a:avLst/>
          </a:prstGeom>
          <a:noFill/>
        </p:spPr>
        <p:txBody>
          <a:bodyPr wrap="square" rtlCol="0">
            <a:spAutoFit/>
          </a:bodyPr>
          <a:p>
            <a:r>
              <a:rPr lang="zh-CN" altLang="en-US" sz="2800"/>
              <a:t>综窗受理人员受理审查情形</a:t>
            </a:r>
            <a:endParaRPr lang="zh-CN" altLang="en-US" sz="2800"/>
          </a:p>
          <a:p>
            <a:r>
              <a:rPr lang="zh-CN" altLang="en-US" sz="2800"/>
              <a:t>一、采用告知承诺制方式办理。</a:t>
            </a:r>
            <a:r>
              <a:rPr lang="zh-CN" altLang="en-US" sz="2400"/>
              <a:t>重点核实营业执照、《公众聚集场所投入使用、营业消防安全承诺书》，申请材料齐全、符合法定形式的，予以受理，并系统推送消防救援机构予以许可。</a:t>
            </a:r>
            <a:endParaRPr lang="zh-CN" altLang="en-US" sz="2000"/>
          </a:p>
          <a:p>
            <a:r>
              <a:rPr lang="zh-CN" altLang="en-US" sz="2800"/>
              <a:t>二、采用一般程序办理。</a:t>
            </a:r>
            <a:r>
              <a:rPr lang="zh-CN" altLang="en-US" sz="2400"/>
              <a:t>重点核查申报表、营业执照、场所平面布置图、场所消防设施平面图、消防安全制度、灭火和应急疏散预案，材料齐全、形式合法即予以受理，系统推送消防救援机构办理。</a:t>
            </a:r>
            <a:endParaRPr lang="zh-CN" altLang="en-US"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a:srcRect/>
          <a:stretch>
            <a:fillRect/>
          </a:stretch>
        </p:blipFill>
        <p:spPr>
          <a:xfrm>
            <a:off x="8674269" y="605077"/>
            <a:ext cx="2415258" cy="386179"/>
          </a:xfrm>
          <a:prstGeom prst="rect">
            <a:avLst/>
          </a:prstGeom>
        </p:spPr>
      </p:pic>
      <p:sp>
        <p:nvSpPr>
          <p:cNvPr id="11" name="标题 1"/>
          <p:cNvSpPr>
            <a:spLocks noGrp="1"/>
          </p:cNvSpPr>
          <p:nvPr>
            <p:ph type="title"/>
          </p:nvPr>
        </p:nvSpPr>
        <p:spPr>
          <a:xfrm>
            <a:off x="660400" y="128587"/>
            <a:ext cx="10858500" cy="900112"/>
          </a:xfrm>
        </p:spPr>
        <p:txBody>
          <a:bodyPr/>
          <a:lstStyle/>
          <a:p>
            <a:r>
              <a:rPr lang="zh-CN" altLang="en-US" dirty="0"/>
              <a:t>办理流程</a:t>
            </a:r>
            <a:endParaRPr lang="zh-CN" altLang="en-US" dirty="0"/>
          </a:p>
        </p:txBody>
      </p:sp>
      <p:sp>
        <p:nvSpPr>
          <p:cNvPr id="2" name="文本框 1"/>
          <p:cNvSpPr txBox="1"/>
          <p:nvPr/>
        </p:nvSpPr>
        <p:spPr>
          <a:xfrm>
            <a:off x="496983" y="659368"/>
            <a:ext cx="11198033" cy="369332"/>
          </a:xfrm>
          <a:prstGeom prst="rect">
            <a:avLst/>
          </a:prstGeom>
          <a:noFill/>
        </p:spPr>
        <p:txBody>
          <a:bodyPr wrap="square">
            <a:spAutoFit/>
          </a:bodyPr>
          <a:lstStyle/>
          <a:p>
            <a:pPr marL="0" marR="0" lvl="0" indent="0" algn="ctr" defTabSz="913765" rtl="0" eaLnBrk="1" fontAlgn="auto" latinLnBrk="0" hangingPunct="1">
              <a:lnSpc>
                <a:spcPct val="100000"/>
              </a:lnSpc>
              <a:spcBef>
                <a:spcPts val="0"/>
              </a:spcBef>
              <a:spcAft>
                <a:spcPts val="0"/>
              </a:spcAft>
              <a:buClrTx/>
              <a:buSzPct val="25000"/>
              <a:buFontTx/>
              <a:buNone/>
              <a:defRPr/>
            </a:pPr>
            <a:r>
              <a:rPr kumimoji="0" lang="zh-CN" altLang="en-US" b="1" i="0" u="none" strike="noStrike" kern="1200" cap="none" spc="0" normalizeH="0" baseline="0" noProof="0" dirty="0">
                <a:ln>
                  <a:noFill/>
                </a:ln>
                <a:solidFill>
                  <a:srgbClr val="2664DD"/>
                </a:solidFill>
                <a:effectLst/>
                <a:uLnTx/>
                <a:uFillTx/>
              </a:rPr>
              <a:t>整个从接件、办件流转、审批、结果反馈、意见书送达的流程如下： </a:t>
            </a:r>
            <a:endParaRPr kumimoji="0" lang="en-US" altLang="zh-CN" b="1" i="0" u="none" strike="noStrike" kern="1200" cap="none" spc="0" normalizeH="0" baseline="0" noProof="0" dirty="0">
              <a:ln>
                <a:noFill/>
              </a:ln>
              <a:solidFill>
                <a:srgbClr val="2664DD"/>
              </a:solidFill>
              <a:effectLst/>
              <a:uLnTx/>
              <a:uFillTx/>
            </a:endParaRPr>
          </a:p>
        </p:txBody>
      </p:sp>
      <p:pic>
        <p:nvPicPr>
          <p:cNvPr id="3" name="图片 2"/>
          <p:cNvPicPr>
            <a:picLocks noChangeAspect="1"/>
          </p:cNvPicPr>
          <p:nvPr/>
        </p:nvPicPr>
        <p:blipFill>
          <a:blip r:embed="rId2"/>
          <a:stretch>
            <a:fillRect/>
          </a:stretch>
        </p:blipFill>
        <p:spPr>
          <a:xfrm>
            <a:off x="1327150" y="1219200"/>
            <a:ext cx="9537700" cy="5727700"/>
          </a:xfrm>
          <a:prstGeom prst="rect">
            <a:avLst/>
          </a:prstGeom>
        </p:spPr>
      </p:pic>
      <p:pic>
        <p:nvPicPr>
          <p:cNvPr id="4" name="图片 3"/>
          <p:cNvPicPr>
            <a:picLocks noChangeAspect="1"/>
          </p:cNvPicPr>
          <p:nvPr/>
        </p:nvPicPr>
        <p:blipFill>
          <a:blip r:embed="rId3"/>
          <a:srcRect/>
          <a:stretch>
            <a:fillRect/>
          </a:stretch>
        </p:blipFill>
        <p:spPr>
          <a:xfrm>
            <a:off x="0" y="0"/>
            <a:ext cx="12192000" cy="6858000"/>
          </a:xfrm>
          <a:prstGeom prst="rect">
            <a:avLst/>
          </a:prstGeom>
        </p:spPr>
      </p:pic>
      <p:sp>
        <p:nvSpPr>
          <p:cNvPr id="5" name="底层"/>
          <p:cNvSpPr/>
          <p:nvPr/>
        </p:nvSpPr>
        <p:spPr>
          <a:xfrm>
            <a:off x="-6040" y="113"/>
            <a:ext cx="12192000" cy="4800600"/>
          </a:xfrm>
          <a:prstGeom prst="rect">
            <a:avLst/>
          </a:prstGeom>
          <a:gradFill flip="none" rotWithShape="1">
            <a:gsLst>
              <a:gs pos="94000">
                <a:schemeClr val="accent1"/>
              </a:gs>
              <a:gs pos="0">
                <a:schemeClr val="accent1">
                  <a:alpha val="0"/>
                </a:schemeClr>
              </a:gs>
            </a:gsLst>
            <a:lin ang="16200000" scaled="0"/>
            <a:tileRect/>
          </a:gradFill>
          <a:ln w="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300" normalizeH="0" baseline="0" noProof="0" dirty="0">
              <a:ln>
                <a:noFill/>
              </a:ln>
              <a:solidFill>
                <a:srgbClr val="FFFFFF"/>
              </a:solidFill>
              <a:effectLst/>
              <a:uLnTx/>
              <a:uFillTx/>
              <a:latin typeface="等线" panose="02010600030101010101" charset="-122"/>
              <a:ea typeface="等线" panose="02010600030101010101" charset="-122"/>
              <a:cs typeface="+mn-cs"/>
            </a:endParaRPr>
          </a:p>
        </p:txBody>
      </p:sp>
      <p:sp>
        <p:nvSpPr>
          <p:cNvPr id="6" name="文本框 5"/>
          <p:cNvSpPr txBox="1"/>
          <p:nvPr/>
        </p:nvSpPr>
        <p:spPr>
          <a:xfrm>
            <a:off x="3994785" y="1925320"/>
            <a:ext cx="6074410" cy="368300"/>
          </a:xfrm>
          <a:prstGeom prst="rect">
            <a:avLst/>
          </a:prstGeom>
          <a:noFill/>
        </p:spPr>
        <p:txBody>
          <a:bodyPr wrap="square" rtlCol="0">
            <a:spAutoFit/>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12192000" cy="5921829"/>
            <a:chOff x="0" y="0"/>
            <a:chExt cx="12192000" cy="5921829"/>
          </a:xfrm>
        </p:grpSpPr>
        <p:sp>
          <p:nvSpPr>
            <p:cNvPr id="5" name="任意多边形: 形状 4"/>
            <p:cNvSpPr/>
            <p:nvPr/>
          </p:nvSpPr>
          <p:spPr>
            <a:xfrm>
              <a:off x="0" y="0"/>
              <a:ext cx="12192000" cy="4103218"/>
            </a:xfrm>
            <a:custGeom>
              <a:avLst/>
              <a:gdLst>
                <a:gd name="connsiteX0" fmla="*/ 0 w 12192000"/>
                <a:gd name="connsiteY0" fmla="*/ 0 h 4103218"/>
                <a:gd name="connsiteX1" fmla="*/ 12192000 w 12192000"/>
                <a:gd name="connsiteY1" fmla="*/ 0 h 4103218"/>
                <a:gd name="connsiteX2" fmla="*/ 12192000 w 12192000"/>
                <a:gd name="connsiteY2" fmla="*/ 3210410 h 4103218"/>
                <a:gd name="connsiteX3" fmla="*/ 11806189 w 12192000"/>
                <a:gd name="connsiteY3" fmla="*/ 3330320 h 4103218"/>
                <a:gd name="connsiteX4" fmla="*/ 6096000 w 12192000"/>
                <a:gd name="connsiteY4" fmla="*/ 4103218 h 4103218"/>
                <a:gd name="connsiteX5" fmla="*/ 385811 w 12192000"/>
                <a:gd name="connsiteY5" fmla="*/ 3330320 h 4103218"/>
                <a:gd name="connsiteX6" fmla="*/ 0 w 12192000"/>
                <a:gd name="connsiteY6" fmla="*/ 3210410 h 410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4103218">
                  <a:moveTo>
                    <a:pt x="0" y="0"/>
                  </a:moveTo>
                  <a:lnTo>
                    <a:pt x="12192000" y="0"/>
                  </a:lnTo>
                  <a:lnTo>
                    <a:pt x="12192000" y="3210410"/>
                  </a:lnTo>
                  <a:lnTo>
                    <a:pt x="11806189" y="3330320"/>
                  </a:lnTo>
                  <a:cubicBezTo>
                    <a:pt x="10141189" y="3820781"/>
                    <a:pt x="8186630" y="4103218"/>
                    <a:pt x="6096000" y="4103218"/>
                  </a:cubicBezTo>
                  <a:cubicBezTo>
                    <a:pt x="4005371" y="4103218"/>
                    <a:pt x="2050811" y="3820781"/>
                    <a:pt x="385811" y="3330320"/>
                  </a:cubicBezTo>
                  <a:lnTo>
                    <a:pt x="0" y="3210410"/>
                  </a:lnTo>
                  <a:close/>
                </a:path>
              </a:pathLst>
            </a:custGeom>
            <a:gradFill>
              <a:gsLst>
                <a:gs pos="0">
                  <a:schemeClr val="bg1"/>
                </a:gs>
                <a:gs pos="100000">
                  <a:schemeClr val="accent1">
                    <a:lumMod val="20000"/>
                    <a:lumOff val="8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 name="Title"/>
            <p:cNvSpPr/>
            <p:nvPr/>
          </p:nvSpPr>
          <p:spPr>
            <a:xfrm>
              <a:off x="660399" y="1130300"/>
              <a:ext cx="10858500" cy="1089415"/>
            </a:xfrm>
            <a:prstGeom prst="rect">
              <a:avLst/>
            </a:prstGeom>
          </p:spPr>
          <p:txBody>
            <a:bodyPr wrap="none" anchor="b" anchorCtr="0">
              <a:normAutofit lnSpcReduction="10000"/>
            </a:bodyPr>
            <a:lstStyle/>
            <a:p>
              <a:pPr algn="ctr">
                <a:buSzPct val="25000"/>
              </a:pPr>
              <a:r>
                <a:rPr lang="zh-CN" altLang="en-US" sz="6600" b="1" dirty="0">
                  <a:solidFill>
                    <a:schemeClr val="accent1"/>
                  </a:solidFill>
                </a:rPr>
                <a:t>目录</a:t>
              </a:r>
              <a:endParaRPr lang="en-US" altLang="zh-CN" sz="6600" b="1" dirty="0">
                <a:solidFill>
                  <a:schemeClr val="accent1"/>
                </a:solidFill>
              </a:endParaRPr>
            </a:p>
          </p:txBody>
        </p:sp>
        <p:grpSp>
          <p:nvGrpSpPr>
            <p:cNvPr id="7" name="组合 6"/>
            <p:cNvGrpSpPr/>
            <p:nvPr/>
          </p:nvGrpSpPr>
          <p:grpSpPr>
            <a:xfrm>
              <a:off x="2456753" y="2436440"/>
              <a:ext cx="7265823" cy="3485389"/>
              <a:chOff x="2456753" y="2436440"/>
              <a:chExt cx="7265823" cy="3742468"/>
            </a:xfrm>
          </p:grpSpPr>
          <p:grpSp>
            <p:nvGrpSpPr>
              <p:cNvPr id="8" name="组合 7"/>
              <p:cNvGrpSpPr/>
              <p:nvPr/>
            </p:nvGrpSpPr>
            <p:grpSpPr>
              <a:xfrm>
                <a:off x="2456753" y="2436440"/>
                <a:ext cx="2253615" cy="2899148"/>
                <a:chOff x="660400" y="2135566"/>
                <a:chExt cx="2253615" cy="2899148"/>
              </a:xfrm>
            </p:grpSpPr>
            <p:grpSp>
              <p:nvGrpSpPr>
                <p:cNvPr id="21" name="组合 20"/>
                <p:cNvGrpSpPr/>
                <p:nvPr/>
              </p:nvGrpSpPr>
              <p:grpSpPr>
                <a:xfrm>
                  <a:off x="660400" y="2135566"/>
                  <a:ext cx="2253615" cy="2899148"/>
                  <a:chOff x="2415821" y="2895980"/>
                  <a:chExt cx="2253615" cy="2899148"/>
                </a:xfrm>
              </p:grpSpPr>
              <p:sp>
                <p:nvSpPr>
                  <p:cNvPr id="23" name="ComponentBackground1"/>
                  <p:cNvSpPr/>
                  <p:nvPr/>
                </p:nvSpPr>
                <p:spPr>
                  <a:xfrm>
                    <a:off x="2415821" y="2895980"/>
                    <a:ext cx="2157066" cy="2899148"/>
                  </a:xfrm>
                  <a:prstGeom prst="roundRect">
                    <a:avLst>
                      <a:gd name="adj" fmla="val 10000"/>
                    </a:avLst>
                  </a:prstGeom>
                  <a:gradFill flip="none" rotWithShape="1">
                    <a:gsLst>
                      <a:gs pos="0">
                        <a:schemeClr val="accent1">
                          <a:lumMod val="60000"/>
                          <a:lumOff val="40000"/>
                        </a:schemeClr>
                      </a:gs>
                      <a:gs pos="90000">
                        <a:schemeClr val="accent1"/>
                      </a:gs>
                    </a:gsLst>
                    <a:lin ang="2700000" scaled="1"/>
                    <a:tileRect/>
                  </a:gradFill>
                  <a:ln w="19050" cap="rnd">
                    <a:noFill/>
                    <a:prstDash val="solid"/>
                    <a:round/>
                  </a:ln>
                  <a:effectLst>
                    <a:reflection blurRad="6350" stA="200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tx1"/>
                      </a:solidFill>
                    </a:endParaRPr>
                  </a:p>
                </p:txBody>
              </p:sp>
              <p:sp>
                <p:nvSpPr>
                  <p:cNvPr id="24" name="Number1"/>
                  <p:cNvSpPr txBox="1"/>
                  <p:nvPr/>
                </p:nvSpPr>
                <p:spPr>
                  <a:xfrm>
                    <a:off x="2607271" y="3358417"/>
                    <a:ext cx="957898" cy="830997"/>
                  </a:xfrm>
                  <a:prstGeom prst="rect">
                    <a:avLst/>
                  </a:prstGeom>
                  <a:noFill/>
                </p:spPr>
                <p:txBody>
                  <a:bodyPr wrap="square" anchor="b" anchorCtr="0">
                    <a:normAutofit fontScale="92500" lnSpcReduction="20000"/>
                  </a:bodyPr>
                  <a:lstStyle/>
                  <a:p>
                    <a:r>
                      <a:rPr lang="en-US" altLang="zh-CN" sz="5400" b="1" dirty="0">
                        <a:solidFill>
                          <a:srgbClr val="FFFFFF"/>
                        </a:solidFill>
                      </a:rPr>
                      <a:t>01</a:t>
                    </a:r>
                    <a:endParaRPr lang="en-US" altLang="zh-CN" sz="5400" b="1" dirty="0">
                      <a:solidFill>
                        <a:srgbClr val="FFFFFF"/>
                      </a:solidFill>
                    </a:endParaRPr>
                  </a:p>
                </p:txBody>
              </p:sp>
              <p:sp>
                <p:nvSpPr>
                  <p:cNvPr id="25" name="Bullet1"/>
                  <p:cNvSpPr txBox="1"/>
                  <p:nvPr/>
                </p:nvSpPr>
                <p:spPr>
                  <a:xfrm>
                    <a:off x="2514881" y="4623073"/>
                    <a:ext cx="2154555" cy="983209"/>
                  </a:xfrm>
                  <a:prstGeom prst="rect">
                    <a:avLst/>
                  </a:prstGeom>
                  <a:noFill/>
                </p:spPr>
                <p:txBody>
                  <a:bodyPr wrap="square" anchor="t" anchorCtr="0">
                    <a:normAutofit/>
                  </a:bodyPr>
                  <a:lstStyle/>
                  <a:p>
                    <a:endParaRPr lang="zh-CN" altLang="en-US" sz="2400" b="1" dirty="0">
                      <a:solidFill>
                        <a:srgbClr val="FFFFFF"/>
                      </a:solidFill>
                    </a:endParaRPr>
                  </a:p>
                  <a:p>
                    <a:r>
                      <a:rPr lang="zh-CN" altLang="en-US" sz="2400" b="1" dirty="0">
                        <a:solidFill>
                          <a:srgbClr val="FFFFFF"/>
                        </a:solidFill>
                      </a:rPr>
                      <a:t>了解前世今生</a:t>
                    </a:r>
                    <a:endParaRPr lang="zh-CN" altLang="en-US" sz="2400" b="1" dirty="0">
                      <a:solidFill>
                        <a:srgbClr val="FFFFFF"/>
                      </a:solidFill>
                    </a:endParaRPr>
                  </a:p>
                </p:txBody>
              </p:sp>
            </p:grpSp>
            <p:cxnSp>
              <p:nvCxnSpPr>
                <p:cNvPr id="22" name="Line1"/>
                <p:cNvCxnSpPr/>
                <p:nvPr/>
              </p:nvCxnSpPr>
              <p:spPr>
                <a:xfrm>
                  <a:off x="912011" y="3645725"/>
                  <a:ext cx="16538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4920947" y="2895980"/>
                <a:ext cx="2247236" cy="3282928"/>
                <a:chOff x="570230" y="2135566"/>
                <a:chExt cx="2247236" cy="3282928"/>
              </a:xfrm>
            </p:grpSpPr>
            <p:grpSp>
              <p:nvGrpSpPr>
                <p:cNvPr id="16" name="组合 15"/>
                <p:cNvGrpSpPr/>
                <p:nvPr/>
              </p:nvGrpSpPr>
              <p:grpSpPr>
                <a:xfrm>
                  <a:off x="570230" y="2135566"/>
                  <a:ext cx="2247236" cy="3282928"/>
                  <a:chOff x="2325651" y="2895980"/>
                  <a:chExt cx="2247236" cy="3282928"/>
                </a:xfrm>
              </p:grpSpPr>
              <p:sp>
                <p:nvSpPr>
                  <p:cNvPr id="18" name="ComponentBackground2"/>
                  <p:cNvSpPr/>
                  <p:nvPr/>
                </p:nvSpPr>
                <p:spPr>
                  <a:xfrm>
                    <a:off x="2415821" y="2895980"/>
                    <a:ext cx="2157066" cy="3282928"/>
                  </a:xfrm>
                  <a:prstGeom prst="roundRect">
                    <a:avLst>
                      <a:gd name="adj" fmla="val 10000"/>
                    </a:avLst>
                  </a:prstGeom>
                  <a:gradFill flip="none" rotWithShape="1">
                    <a:gsLst>
                      <a:gs pos="0">
                        <a:schemeClr val="accent2">
                          <a:lumMod val="60000"/>
                          <a:lumOff val="40000"/>
                        </a:schemeClr>
                      </a:gs>
                      <a:gs pos="100000">
                        <a:schemeClr val="accent2"/>
                      </a:gs>
                    </a:gsLst>
                    <a:lin ang="2700000" scaled="1"/>
                    <a:tileRect/>
                  </a:gradFill>
                  <a:ln w="19050" cap="rnd">
                    <a:noFill/>
                    <a:prstDash val="solid"/>
                    <a:round/>
                  </a:ln>
                  <a:effectLst>
                    <a:reflection blurRad="6350" stA="200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tx1"/>
                      </a:solidFill>
                    </a:endParaRPr>
                  </a:p>
                </p:txBody>
              </p:sp>
              <p:sp>
                <p:nvSpPr>
                  <p:cNvPr id="19" name="Number2"/>
                  <p:cNvSpPr txBox="1"/>
                  <p:nvPr/>
                </p:nvSpPr>
                <p:spPr>
                  <a:xfrm>
                    <a:off x="2607271" y="3358417"/>
                    <a:ext cx="957898" cy="830997"/>
                  </a:xfrm>
                  <a:prstGeom prst="rect">
                    <a:avLst/>
                  </a:prstGeom>
                  <a:noFill/>
                </p:spPr>
                <p:txBody>
                  <a:bodyPr wrap="square" anchor="b" anchorCtr="0">
                    <a:normAutofit fontScale="92500" lnSpcReduction="20000"/>
                  </a:bodyPr>
                  <a:lstStyle/>
                  <a:p>
                    <a:r>
                      <a:rPr lang="en-US" altLang="zh-CN" sz="5400" b="1" dirty="0">
                        <a:solidFill>
                          <a:srgbClr val="FFFFFF"/>
                        </a:solidFill>
                      </a:rPr>
                      <a:t>02</a:t>
                    </a:r>
                    <a:endParaRPr lang="en-US" altLang="zh-CN" sz="5400" b="1" dirty="0">
                      <a:solidFill>
                        <a:srgbClr val="FFFFFF"/>
                      </a:solidFill>
                    </a:endParaRPr>
                  </a:p>
                </p:txBody>
              </p:sp>
              <p:sp>
                <p:nvSpPr>
                  <p:cNvPr id="20" name="Bullet2"/>
                  <p:cNvSpPr txBox="1"/>
                  <p:nvPr/>
                </p:nvSpPr>
                <p:spPr>
                  <a:xfrm>
                    <a:off x="2325651" y="4623073"/>
                    <a:ext cx="2146300" cy="859115"/>
                  </a:xfrm>
                  <a:prstGeom prst="rect">
                    <a:avLst/>
                  </a:prstGeom>
                  <a:noFill/>
                </p:spPr>
                <p:txBody>
                  <a:bodyPr wrap="square" anchor="t" anchorCtr="0">
                    <a:normAutofit lnSpcReduction="10000"/>
                  </a:bodyPr>
                  <a:lstStyle/>
                  <a:p>
                    <a:r>
                      <a:rPr lang="en-US" altLang="zh-CN" sz="2400" b="1" dirty="0">
                        <a:solidFill>
                          <a:srgbClr val="FFFFFF"/>
                        </a:solidFill>
                      </a:rPr>
                      <a:t>  </a:t>
                    </a:r>
                    <a:endParaRPr lang="en-US" altLang="zh-CN" sz="2400" b="1" dirty="0">
                      <a:solidFill>
                        <a:srgbClr val="FFFFFF"/>
                      </a:solidFill>
                    </a:endParaRPr>
                  </a:p>
                  <a:p>
                    <a:r>
                      <a:rPr lang="zh-CN" altLang="en-US" sz="2400" b="1" dirty="0">
                        <a:solidFill>
                          <a:srgbClr val="FFFFFF"/>
                        </a:solidFill>
                      </a:rPr>
                      <a:t> 搞懂当务之急</a:t>
                    </a:r>
                    <a:endParaRPr lang="zh-CN" altLang="en-US" sz="2400" b="1" dirty="0">
                      <a:solidFill>
                        <a:srgbClr val="FFFFFF"/>
                      </a:solidFill>
                    </a:endParaRPr>
                  </a:p>
                </p:txBody>
              </p:sp>
            </p:grpSp>
            <p:cxnSp>
              <p:nvCxnSpPr>
                <p:cNvPr id="17" name="Line2"/>
                <p:cNvCxnSpPr/>
                <p:nvPr/>
              </p:nvCxnSpPr>
              <p:spPr>
                <a:xfrm>
                  <a:off x="912011" y="3645725"/>
                  <a:ext cx="16538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p:nvGrpSpPr>
            <p:grpSpPr>
              <a:xfrm>
                <a:off x="7565481" y="2436440"/>
                <a:ext cx="2157095" cy="2899149"/>
                <a:chOff x="660400" y="2135566"/>
                <a:chExt cx="2157095" cy="2899149"/>
              </a:xfrm>
            </p:grpSpPr>
            <p:grpSp>
              <p:nvGrpSpPr>
                <p:cNvPr id="11" name="组合 10"/>
                <p:cNvGrpSpPr/>
                <p:nvPr/>
              </p:nvGrpSpPr>
              <p:grpSpPr>
                <a:xfrm>
                  <a:off x="660400" y="2135566"/>
                  <a:ext cx="2157095" cy="2899149"/>
                  <a:chOff x="2415821" y="2895980"/>
                  <a:chExt cx="2157095" cy="2899149"/>
                </a:xfrm>
              </p:grpSpPr>
              <p:sp>
                <p:nvSpPr>
                  <p:cNvPr id="13" name="ComponentBackground3"/>
                  <p:cNvSpPr/>
                  <p:nvPr/>
                </p:nvSpPr>
                <p:spPr>
                  <a:xfrm>
                    <a:off x="2415821" y="2895980"/>
                    <a:ext cx="2157066" cy="2899149"/>
                  </a:xfrm>
                  <a:prstGeom prst="roundRect">
                    <a:avLst>
                      <a:gd name="adj" fmla="val 10000"/>
                    </a:avLst>
                  </a:prstGeom>
                  <a:gradFill flip="none" rotWithShape="1">
                    <a:gsLst>
                      <a:gs pos="0">
                        <a:schemeClr val="accent1">
                          <a:lumMod val="60000"/>
                          <a:lumOff val="40000"/>
                        </a:schemeClr>
                      </a:gs>
                      <a:gs pos="90000">
                        <a:schemeClr val="accent1"/>
                      </a:gs>
                    </a:gsLst>
                    <a:lin ang="2700000" scaled="1"/>
                    <a:tileRect/>
                  </a:gradFill>
                  <a:ln w="19050" cap="rnd">
                    <a:noFill/>
                    <a:prstDash val="solid"/>
                    <a:round/>
                  </a:ln>
                  <a:effectLst>
                    <a:reflection blurRad="6350" stA="200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defTabSz="914400"/>
                    <a:endParaRPr lang="zh-CN" altLang="en-US" sz="2000" b="1" dirty="0">
                      <a:solidFill>
                        <a:schemeClr val="tx1"/>
                      </a:solidFill>
                    </a:endParaRPr>
                  </a:p>
                </p:txBody>
              </p:sp>
              <p:sp>
                <p:nvSpPr>
                  <p:cNvPr id="14" name="Number3"/>
                  <p:cNvSpPr txBox="1"/>
                  <p:nvPr/>
                </p:nvSpPr>
                <p:spPr>
                  <a:xfrm>
                    <a:off x="2607271" y="3358417"/>
                    <a:ext cx="957898" cy="830997"/>
                  </a:xfrm>
                  <a:prstGeom prst="rect">
                    <a:avLst/>
                  </a:prstGeom>
                  <a:noFill/>
                </p:spPr>
                <p:txBody>
                  <a:bodyPr wrap="square" anchor="b" anchorCtr="0">
                    <a:normAutofit fontScale="92500" lnSpcReduction="20000"/>
                  </a:bodyPr>
                  <a:lstStyle/>
                  <a:p>
                    <a:r>
                      <a:rPr lang="en-US" altLang="zh-CN" sz="5400" b="1" dirty="0">
                        <a:solidFill>
                          <a:srgbClr val="FFFFFF"/>
                        </a:solidFill>
                      </a:rPr>
                      <a:t>03</a:t>
                    </a:r>
                    <a:endParaRPr lang="en-US" altLang="zh-CN" sz="5400" b="1" dirty="0">
                      <a:solidFill>
                        <a:srgbClr val="FFFFFF"/>
                      </a:solidFill>
                    </a:endParaRPr>
                  </a:p>
                </p:txBody>
              </p:sp>
              <p:sp>
                <p:nvSpPr>
                  <p:cNvPr id="15" name="Bullet3"/>
                  <p:cNvSpPr txBox="1"/>
                  <p:nvPr/>
                </p:nvSpPr>
                <p:spPr>
                  <a:xfrm>
                    <a:off x="2415821" y="4623073"/>
                    <a:ext cx="2157095" cy="1076621"/>
                  </a:xfrm>
                  <a:prstGeom prst="rect">
                    <a:avLst/>
                  </a:prstGeom>
                  <a:noFill/>
                </p:spPr>
                <p:txBody>
                  <a:bodyPr wrap="square" anchor="t" anchorCtr="0">
                    <a:normAutofit/>
                  </a:bodyPr>
                  <a:lstStyle/>
                  <a:p>
                    <a:r>
                      <a:rPr lang="zh-CN" altLang="en-US" sz="2400" b="1" dirty="0">
                        <a:solidFill>
                          <a:srgbClr val="FFFFFF"/>
                        </a:solidFill>
                      </a:rPr>
                      <a:t>掌握处理之技</a:t>
                    </a:r>
                    <a:endParaRPr lang="zh-CN" altLang="en-US" sz="2400" b="1" dirty="0">
                      <a:solidFill>
                        <a:srgbClr val="FFFFFF"/>
                      </a:solidFill>
                    </a:endParaRPr>
                  </a:p>
                </p:txBody>
              </p:sp>
            </p:grpSp>
            <p:cxnSp>
              <p:nvCxnSpPr>
                <p:cNvPr id="12" name="Line3"/>
                <p:cNvCxnSpPr/>
                <p:nvPr/>
              </p:nvCxnSpPr>
              <p:spPr>
                <a:xfrm>
                  <a:off x="912011" y="3645725"/>
                  <a:ext cx="165384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pic>
        <p:nvPicPr>
          <p:cNvPr id="26" name="图片 25"/>
          <p:cNvPicPr>
            <a:picLocks noChangeAspect="1"/>
          </p:cNvPicPr>
          <p:nvPr/>
        </p:nvPicPr>
        <p:blipFill>
          <a:blip r:embed="rId1"/>
          <a:stretch>
            <a:fillRect/>
          </a:stretch>
        </p:blipFill>
        <p:spPr>
          <a:xfrm>
            <a:off x="8700315" y="626963"/>
            <a:ext cx="2845890" cy="45503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3570" y="269240"/>
            <a:ext cx="8185150" cy="798195"/>
          </a:xfrm>
        </p:spPr>
        <p:txBody>
          <a:bodyPr>
            <a:normAutofit fontScale="90000"/>
          </a:bodyPr>
          <a:lstStyle/>
          <a:p>
            <a:br>
              <a:rPr lang="zh-CN" altLang="en-US">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br>
            <a:br>
              <a:rPr lang="zh-CN" altLang="en-US">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br>
            <a:br>
              <a:rPr lang="zh-CN" altLang="en-US" dirty="0">
                <a:sym typeface="+mn-ea"/>
              </a:rPr>
            </a:br>
            <a:r>
              <a:rPr lang="zh-CN" altLang="en-US">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前世今生</a:t>
            </a:r>
            <a:r>
              <a:rPr lang="en-US" altLang="zh-CN">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a:t>
            </a:r>
            <a:r>
              <a:rPr lang="zh-CN" altLang="en-US" dirty="0">
                <a:sym typeface="+mn-ea"/>
              </a:rPr>
              <a:t>公众聚集场所投入使用、营业前消防安全检查</a:t>
            </a:r>
            <a:endParaRPr lang="zh-CN" altLang="en-US" dirty="0">
              <a:sym typeface="+mn-ea"/>
            </a:endParaRPr>
          </a:p>
        </p:txBody>
      </p:sp>
      <p:pic>
        <p:nvPicPr>
          <p:cNvPr id="11" name="图片 10"/>
          <p:cNvPicPr>
            <a:picLocks noChangeAspect="1"/>
          </p:cNvPicPr>
          <p:nvPr/>
        </p:nvPicPr>
        <p:blipFill>
          <a:blip r:embed="rId1"/>
          <a:stretch>
            <a:fillRect/>
          </a:stretch>
        </p:blipFill>
        <p:spPr>
          <a:xfrm>
            <a:off x="8700315" y="612449"/>
            <a:ext cx="2845890" cy="455034"/>
          </a:xfrm>
          <a:prstGeom prst="rect">
            <a:avLst/>
          </a:prstGeom>
        </p:spPr>
      </p:pic>
      <p:sp>
        <p:nvSpPr>
          <p:cNvPr id="7" name="矩形: 圆角 6"/>
          <p:cNvSpPr/>
          <p:nvPr/>
        </p:nvSpPr>
        <p:spPr>
          <a:xfrm>
            <a:off x="660399" y="1460482"/>
            <a:ext cx="7431193" cy="2654318"/>
          </a:xfrm>
          <a:prstGeom prst="roundRect">
            <a:avLst>
              <a:gd name="adj" fmla="val 2434"/>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8" name="文本框 7"/>
          <p:cNvSpPr txBox="1"/>
          <p:nvPr/>
        </p:nvSpPr>
        <p:spPr>
          <a:xfrm>
            <a:off x="903693" y="1532318"/>
            <a:ext cx="7008407" cy="2454903"/>
          </a:xfrm>
          <a:prstGeom prst="rect">
            <a:avLst/>
          </a:prstGeom>
          <a:noFill/>
        </p:spPr>
        <p:txBody>
          <a:bodyPr wrap="square" lIns="0" tIns="45720" rIns="91440" bIns="45720" rtlCol="0">
            <a:spAutoFit/>
          </a:bodyPr>
          <a:lstStyle/>
          <a:p>
            <a:pPr marL="0" marR="0" lvl="0" indent="457200" defTabSz="914400" rtl="0" eaLnBrk="1" fontAlgn="auto" latinLnBrk="0" hangingPunct="1">
              <a:lnSpc>
                <a:spcPct val="150000"/>
              </a:lnSpc>
              <a:spcBef>
                <a:spcPts val="0"/>
              </a:spcBef>
              <a:spcAft>
                <a:spcPts val="0"/>
              </a:spcAft>
              <a:buClrTx/>
              <a:buSzTx/>
              <a:buFontTx/>
              <a:buNone/>
              <a:defRPr/>
            </a:pPr>
            <a:r>
              <a:rPr lang="en-US" altLang="zh-CN" sz="2000" b="1" kern="100" dirty="0">
                <a:solidFill>
                  <a:srgbClr val="000000"/>
                </a:solidFill>
                <a:latin typeface="+mj-ea"/>
                <a:ea typeface="+mj-ea"/>
                <a:cs typeface="Times New Roman" panose="02020603050405020304" pitchFamily="18" charset="0"/>
              </a:rPr>
              <a:t>《</a:t>
            </a:r>
            <a:r>
              <a:rPr lang="zh-CN" altLang="en-US" sz="2000" b="1" kern="100" dirty="0">
                <a:solidFill>
                  <a:srgbClr val="000000"/>
                </a:solidFill>
                <a:effectLst/>
                <a:latin typeface="+mj-ea"/>
                <a:ea typeface="+mj-ea"/>
                <a:cs typeface="Times New Roman" panose="02020603050405020304" pitchFamily="18" charset="0"/>
              </a:rPr>
              <a:t>中华人民共和国消防法</a:t>
            </a:r>
            <a:r>
              <a:rPr lang="en-US" altLang="zh-CN" sz="2000" b="1" kern="100" dirty="0">
                <a:solidFill>
                  <a:srgbClr val="000000"/>
                </a:solidFill>
                <a:latin typeface="+mj-ea"/>
                <a:ea typeface="+mj-ea"/>
                <a:cs typeface="Times New Roman" panose="02020603050405020304" pitchFamily="18" charset="0"/>
              </a:rPr>
              <a:t>》</a:t>
            </a:r>
            <a:r>
              <a:rPr lang="zh-CN" altLang="en-US" sz="2000" kern="100" dirty="0">
                <a:solidFill>
                  <a:srgbClr val="000000"/>
                </a:solidFill>
                <a:effectLst/>
                <a:latin typeface="+mj-ea"/>
                <a:ea typeface="+mj-ea"/>
                <a:cs typeface="Times New Roman" panose="02020603050405020304" pitchFamily="18" charset="0"/>
              </a:rPr>
              <a:t>第十五条：　</a:t>
            </a:r>
            <a:endParaRPr lang="en-US" altLang="zh-CN" sz="2000" kern="100" dirty="0">
              <a:solidFill>
                <a:srgbClr val="000000"/>
              </a:solidFill>
              <a:latin typeface="+mj-ea"/>
              <a:ea typeface="+mj-ea"/>
              <a:cs typeface="Times New Roman" panose="02020603050405020304" pitchFamily="18" charset="0"/>
            </a:endParaRPr>
          </a:p>
          <a:p>
            <a:pPr marL="0" marR="0" lvl="0" indent="457200" defTabSz="914400" rtl="0" eaLnBrk="1" fontAlgn="auto" latinLnBrk="0" hangingPunct="1">
              <a:lnSpc>
                <a:spcPct val="150000"/>
              </a:lnSpc>
              <a:spcBef>
                <a:spcPts val="0"/>
              </a:spcBef>
              <a:spcAft>
                <a:spcPts val="0"/>
              </a:spcAft>
              <a:buClrTx/>
              <a:buSzTx/>
              <a:buFontTx/>
              <a:buNone/>
              <a:defRPr/>
            </a:pPr>
            <a:r>
              <a:rPr lang="zh-CN" altLang="en-US" sz="1400" kern="100" dirty="0">
                <a:solidFill>
                  <a:srgbClr val="000000"/>
                </a:solidFill>
                <a:effectLst/>
                <a:latin typeface="+mj-ea"/>
                <a:ea typeface="+mj-ea"/>
                <a:cs typeface="Times New Roman" panose="02020603050405020304" pitchFamily="18" charset="0"/>
              </a:rPr>
              <a:t>公众聚集场所投入使用、营业前消防安全检查实行告知承诺管理。公众聚集场所在投入使用、营业前，建设单位或者使用单位应当向场所所在地的县级以上地方人民政府消防救援机构申请消防安全检查，作出场所符合消防技术标准和管理规定的承诺，提交规定的材料，并对其承诺和材料的真实性负责。</a:t>
            </a:r>
            <a:endParaRPr lang="en-US" altLang="zh-CN" sz="1400" kern="100" dirty="0">
              <a:solidFill>
                <a:srgbClr val="000000"/>
              </a:solidFill>
              <a:effectLst/>
              <a:latin typeface="+mj-ea"/>
              <a:ea typeface="+mj-ea"/>
              <a:cs typeface="Times New Roman" panose="02020603050405020304" pitchFamily="18" charset="0"/>
            </a:endParaRPr>
          </a:p>
          <a:p>
            <a:pPr marL="0" marR="0" lvl="0" indent="457200" defTabSz="914400" rtl="0" eaLnBrk="1" fontAlgn="auto" latinLnBrk="0" hangingPunct="1">
              <a:lnSpc>
                <a:spcPct val="150000"/>
              </a:lnSpc>
              <a:spcBef>
                <a:spcPts val="0"/>
              </a:spcBef>
              <a:spcAft>
                <a:spcPts val="0"/>
              </a:spcAft>
              <a:buClrTx/>
              <a:buSzTx/>
              <a:buFontTx/>
              <a:buNone/>
              <a:defRPr/>
            </a:pPr>
            <a:r>
              <a:rPr lang="zh-CN" altLang="en-US" sz="1400" kern="100" dirty="0">
                <a:solidFill>
                  <a:srgbClr val="000000"/>
                </a:solidFill>
                <a:effectLst/>
                <a:latin typeface="+mj-ea"/>
                <a:ea typeface="+mj-ea"/>
                <a:cs typeface="Times New Roman" panose="02020603050405020304" pitchFamily="18" charset="0"/>
              </a:rPr>
              <a:t>公众聚集场所未经消防救援机构许可的，不得投入使用、营业。消防安全检查的具体办法，由国务院应急管理部门制定。</a:t>
            </a:r>
            <a:endParaRPr lang="zh-CN" altLang="en-US" sz="1400" kern="100" dirty="0">
              <a:solidFill>
                <a:srgbClr val="000000"/>
              </a:solidFill>
              <a:effectLst/>
              <a:latin typeface="+mj-ea"/>
              <a:ea typeface="+mj-ea"/>
              <a:cs typeface="Times New Roman" panose="02020603050405020304" pitchFamily="18" charset="0"/>
            </a:endParaRPr>
          </a:p>
        </p:txBody>
      </p:sp>
      <p:pic>
        <p:nvPicPr>
          <p:cNvPr id="9" name="图片 8"/>
          <p:cNvPicPr>
            <a:picLocks noChangeAspect="1"/>
          </p:cNvPicPr>
          <p:nvPr/>
        </p:nvPicPr>
        <p:blipFill rotWithShape="1">
          <a:blip r:embed="rId2"/>
          <a:srcRect r="14509" b="20198"/>
          <a:stretch>
            <a:fillRect/>
          </a:stretch>
        </p:blipFill>
        <p:spPr>
          <a:xfrm>
            <a:off x="8310144" y="3433792"/>
            <a:ext cx="6457950" cy="3424208"/>
          </a:xfrm>
          <a:prstGeom prst="rect">
            <a:avLst/>
          </a:prstGeom>
        </p:spPr>
      </p:pic>
      <p:pic>
        <p:nvPicPr>
          <p:cNvPr id="12" name="图片 11"/>
          <p:cNvPicPr>
            <a:picLocks noChangeAspect="1"/>
          </p:cNvPicPr>
          <p:nvPr/>
        </p:nvPicPr>
        <p:blipFill>
          <a:blip r:embed="rId3"/>
          <a:stretch>
            <a:fillRect/>
          </a:stretch>
        </p:blipFill>
        <p:spPr>
          <a:xfrm>
            <a:off x="9013237" y="1412525"/>
            <a:ext cx="2554876" cy="358154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3" name="矩形: 圆角 12"/>
          <p:cNvSpPr/>
          <p:nvPr/>
        </p:nvSpPr>
        <p:spPr>
          <a:xfrm>
            <a:off x="9390090" y="2845522"/>
            <a:ext cx="1857531" cy="818591"/>
          </a:xfrm>
          <a:prstGeom prst="roundRect">
            <a:avLst>
              <a:gd name="adj" fmla="val 2434"/>
            </a:avLst>
          </a:prstGeom>
          <a:solidFill>
            <a:srgbClr val="F9F9F9"/>
          </a:solidFill>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17" name="矩形 16"/>
          <p:cNvSpPr/>
          <p:nvPr/>
        </p:nvSpPr>
        <p:spPr>
          <a:xfrm>
            <a:off x="9275221" y="2969387"/>
            <a:ext cx="2087267" cy="707886"/>
          </a:xfrm>
          <a:prstGeom prst="rect">
            <a:avLst/>
          </a:prstGeom>
          <a:noFill/>
        </p:spPr>
        <p:txBody>
          <a:bodyPr wrap="square" lIns="91440" tIns="45720" rIns="91440" bIns="45720">
            <a:spAutoFit/>
          </a:bodyPr>
          <a:lstStyle/>
          <a:p>
            <a:pPr algn="ctr"/>
            <a:r>
              <a:rPr lang="zh-CN" altLang="en-US" sz="2000" b="1" cap="none" spc="0" dirty="0">
                <a:ln w="0"/>
                <a:solidFill>
                  <a:srgbClr val="EC6863"/>
                </a:solidFill>
              </a:rPr>
              <a:t>中华人民共和国</a:t>
            </a:r>
            <a:endParaRPr lang="en-US" altLang="zh-CN" sz="2000" b="1" cap="none" spc="0" dirty="0">
              <a:ln w="0"/>
              <a:solidFill>
                <a:srgbClr val="EC6863"/>
              </a:solidFill>
            </a:endParaRPr>
          </a:p>
          <a:p>
            <a:pPr algn="ctr"/>
            <a:r>
              <a:rPr lang="zh-CN" altLang="en-US" sz="2000" b="1" cap="none" spc="0" dirty="0">
                <a:ln w="0"/>
                <a:solidFill>
                  <a:srgbClr val="EC6863"/>
                </a:solidFill>
              </a:rPr>
              <a:t>消防法</a:t>
            </a:r>
            <a:endParaRPr lang="zh-CN" altLang="en-US" sz="2000" b="1" cap="none" spc="0" dirty="0">
              <a:ln w="0"/>
              <a:solidFill>
                <a:srgbClr val="EC6863"/>
              </a:solidFill>
            </a:endParaRPr>
          </a:p>
        </p:txBody>
      </p:sp>
      <p:sp>
        <p:nvSpPr>
          <p:cNvPr id="5" name="文本框 4"/>
          <p:cNvSpPr txBox="1"/>
          <p:nvPr/>
        </p:nvSpPr>
        <p:spPr>
          <a:xfrm>
            <a:off x="3768392" y="4462263"/>
            <a:ext cx="4389327" cy="1669688"/>
          </a:xfrm>
          <a:prstGeom prst="rect">
            <a:avLst/>
          </a:prstGeom>
          <a:noFill/>
        </p:spPr>
        <p:txBody>
          <a:bodyPr wrap="square" lIns="0" tIns="45720" rIns="91440" bIns="45720" rtlCol="0">
            <a:spAutoFit/>
          </a:bodyPr>
          <a:lstStyle/>
          <a:p>
            <a:pPr marL="0" marR="0" lvl="0" indent="457200" defTabSz="914400" rtl="0" eaLnBrk="1" fontAlgn="auto" latinLnBrk="0" hangingPunct="1">
              <a:lnSpc>
                <a:spcPct val="150000"/>
              </a:lnSpc>
              <a:spcBef>
                <a:spcPts val="0"/>
              </a:spcBef>
              <a:spcAft>
                <a:spcPts val="0"/>
              </a:spcAft>
              <a:buClrTx/>
              <a:buSzTx/>
              <a:buFontTx/>
              <a:buNone/>
              <a:defRPr/>
            </a:pPr>
            <a:r>
              <a:rPr lang="zh-CN" altLang="en-US" sz="1400" dirty="0"/>
              <a:t>申请人应填写</a:t>
            </a:r>
            <a:r>
              <a:rPr lang="en-US" altLang="zh-CN" sz="1400" dirty="0"/>
              <a:t>《</a:t>
            </a:r>
            <a:r>
              <a:rPr lang="zh-CN" altLang="en-US" sz="1400" dirty="0"/>
              <a:t>公众聚集场所投入使用、营业消防安全告知承诺书</a:t>
            </a:r>
            <a:r>
              <a:rPr lang="en-US" altLang="zh-CN" sz="1400" dirty="0"/>
              <a:t>》,</a:t>
            </a:r>
            <a:r>
              <a:rPr lang="zh-CN" altLang="en-US" sz="1400" dirty="0"/>
              <a:t>作出符合消防安全要求、具备许可条件的承诺</a:t>
            </a:r>
            <a:r>
              <a:rPr lang="en-US" altLang="zh-CN" sz="1400" dirty="0"/>
              <a:t>, </a:t>
            </a:r>
            <a:r>
              <a:rPr lang="zh-CN" altLang="en-US" sz="1400" dirty="0"/>
              <a:t>并提交营业执照、场所平面布置图、场所消防设施平面图、消防安全制度、灭火和应急疏散预案</a:t>
            </a:r>
            <a:r>
              <a:rPr lang="en-US" altLang="zh-CN" sz="1400" dirty="0"/>
              <a:t>,</a:t>
            </a:r>
            <a:r>
              <a:rPr lang="zh-CN" altLang="en-US" sz="1400" dirty="0"/>
              <a:t>以及法律、行政法规规定的其他材料。</a:t>
            </a:r>
            <a:endParaRPr lang="zh-CN" altLang="en-US" sz="1050" kern="100" dirty="0">
              <a:solidFill>
                <a:srgbClr val="000000"/>
              </a:solidFill>
              <a:effectLst/>
              <a:latin typeface="+mj-ea"/>
              <a:ea typeface="+mj-ea"/>
              <a:cs typeface="Times New Roman" panose="02020603050405020304" pitchFamily="18" charset="0"/>
            </a:endParaRPr>
          </a:p>
        </p:txBody>
      </p:sp>
      <p:pic>
        <p:nvPicPr>
          <p:cNvPr id="15" name="图片 14"/>
          <p:cNvPicPr>
            <a:picLocks noChangeAspect="1"/>
          </p:cNvPicPr>
          <p:nvPr/>
        </p:nvPicPr>
        <p:blipFill>
          <a:blip r:embed="rId4"/>
          <a:stretch>
            <a:fillRect/>
          </a:stretch>
        </p:blipFill>
        <p:spPr>
          <a:xfrm>
            <a:off x="623887" y="4365429"/>
            <a:ext cx="3020654" cy="1871859"/>
          </a:xfrm>
          <a:prstGeom prst="ellipse">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p:cNvPicPr>
            <a:picLocks noChangeAspect="1"/>
          </p:cNvPicPr>
          <p:nvPr/>
        </p:nvPicPr>
        <p:blipFill>
          <a:blip r:embed="rId1"/>
          <a:stretch>
            <a:fillRect/>
          </a:stretch>
        </p:blipFill>
        <p:spPr>
          <a:xfrm>
            <a:off x="8700315" y="612449"/>
            <a:ext cx="2845890" cy="455034"/>
          </a:xfrm>
          <a:prstGeom prst="rect">
            <a:avLst/>
          </a:prstGeom>
        </p:spPr>
      </p:pic>
      <p:pic>
        <p:nvPicPr>
          <p:cNvPr id="39" name="图片 1"/>
          <p:cNvPicPr>
            <a:picLocks noChangeAspect="1" noChangeArrowheads="1"/>
          </p:cNvPicPr>
          <p:nvPr/>
        </p:nvPicPr>
        <p:blipFill>
          <a:blip r:embed="rId2"/>
          <a:srcRect/>
          <a:stretch>
            <a:fillRect/>
          </a:stretch>
        </p:blipFill>
        <p:spPr bwMode="auto">
          <a:xfrm>
            <a:off x="713467" y="1485232"/>
            <a:ext cx="3576700" cy="4872843"/>
          </a:xfrm>
          <a:prstGeom prst="rect">
            <a:avLst/>
          </a:prstGeom>
          <a:ln w="190500" cap="sq">
            <a:solidFill>
              <a:srgbClr val="C8C6BD"/>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40" name="文本框 39"/>
          <p:cNvSpPr txBox="1"/>
          <p:nvPr/>
        </p:nvSpPr>
        <p:spPr>
          <a:xfrm>
            <a:off x="4880610" y="2480310"/>
            <a:ext cx="6455410" cy="3415030"/>
          </a:xfrm>
          <a:prstGeom prst="rect">
            <a:avLst/>
          </a:prstGeom>
          <a:noFill/>
        </p:spPr>
        <p:txBody>
          <a:bodyPr wrap="square" rtlCol="0">
            <a:spAutoFit/>
          </a:bodyPr>
          <a:lstStyle/>
          <a:p>
            <a:pPr>
              <a:lnSpc>
                <a:spcPct val="150000"/>
              </a:lnSpc>
              <a:defRPr/>
            </a:pPr>
            <a:r>
              <a:rPr lang="zh-CN" altLang="en-US"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云南省人民政府于</a:t>
            </a:r>
            <a:r>
              <a:rPr lang="en-US"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2024</a:t>
            </a:r>
            <a:r>
              <a:rPr lang="zh-CN" altLang="en-US"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年</a:t>
            </a:r>
            <a:r>
              <a:rPr lang="en-US" altLang="zh-CN"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4</a:t>
            </a:r>
            <a:r>
              <a:rPr lang="zh-CN" altLang="en-US"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25</a:t>
            </a:r>
            <a:r>
              <a:rPr lang="zh-CN" altLang="en-US" sz="1800" kern="100" dirty="0">
                <a:solidFill>
                  <a:srgbClr val="000000"/>
                </a:solidFill>
                <a:effectLst/>
                <a:latin typeface="微软雅黑" panose="020B0503020204020204" pitchFamily="34" charset="-122"/>
                <a:ea typeface="微软雅黑" panose="020B0503020204020204" pitchFamily="34" charset="-122"/>
                <a:cs typeface="Times New Roman" panose="02020603050405020304" pitchFamily="18" charset="0"/>
              </a:rPr>
              <a:t>日印发了</a:t>
            </a:r>
            <a:r>
              <a:rPr lang="en-US" altLang="zh-CN" b="1" i="0" dirty="0">
                <a:solidFill>
                  <a:srgbClr val="1A1A1A"/>
                </a:solidFill>
                <a:effectLst/>
                <a:latin typeface="微软雅黑" panose="020B0503020204020204" pitchFamily="34" charset="-122"/>
                <a:ea typeface="微软雅黑" panose="020B0503020204020204" pitchFamily="34" charset="-122"/>
              </a:rPr>
              <a:t>《</a:t>
            </a:r>
            <a:r>
              <a:rPr lang="zh-CN" altLang="en-US" b="1" i="0" dirty="0">
                <a:solidFill>
                  <a:srgbClr val="1A1A1A"/>
                </a:solidFill>
                <a:effectLst/>
                <a:latin typeface="微软雅黑" panose="020B0503020204020204" pitchFamily="34" charset="-122"/>
                <a:ea typeface="微软雅黑" panose="020B0503020204020204" pitchFamily="34" charset="-122"/>
              </a:rPr>
              <a:t>云南省进一步优化政务服务提升行政效能推动“高效办成一件事”实施方案</a:t>
            </a:r>
            <a:r>
              <a:rPr lang="en-US" altLang="zh-CN" b="1" i="0" dirty="0">
                <a:solidFill>
                  <a:srgbClr val="1A1A1A"/>
                </a:solidFill>
                <a:effectLst/>
                <a:latin typeface="微软雅黑" panose="020B0503020204020204" pitchFamily="34" charset="-122"/>
                <a:ea typeface="微软雅黑" panose="020B0503020204020204" pitchFamily="34" charset="-122"/>
              </a:rPr>
              <a:t>》</a:t>
            </a:r>
            <a:r>
              <a:rPr lang="zh-CN" altLang="en-US" b="0" i="0" dirty="0">
                <a:solidFill>
                  <a:srgbClr val="1A1A1A"/>
                </a:solidFill>
                <a:effectLst/>
                <a:latin typeface="微软雅黑" panose="020B0503020204020204" pitchFamily="34" charset="-122"/>
                <a:ea typeface="微软雅黑" panose="020B0503020204020204" pitchFamily="34" charset="-122"/>
              </a:rPr>
              <a:t>的通知</a:t>
            </a:r>
            <a:r>
              <a:rPr lang="zh-CN" altLang="en-US" dirty="0">
                <a:solidFill>
                  <a:srgbClr val="1A1A1A"/>
                </a:solidFill>
                <a:latin typeface="微软雅黑" panose="020B0503020204020204" pitchFamily="34" charset="-122"/>
                <a:ea typeface="微软雅黑" panose="020B0503020204020204" pitchFamily="34" charset="-122"/>
              </a:rPr>
              <a:t>。</a:t>
            </a:r>
            <a:endParaRPr lang="zh-CN" altLang="en-US" b="0" i="0" dirty="0">
              <a:solidFill>
                <a:srgbClr val="1A1A1A"/>
              </a:solidFill>
              <a:effectLst/>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endParaRPr lang="zh-CN" altLang="en-US"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同时在《云南省人民政府办公厅关于做好</a:t>
            </a:r>
            <a:r>
              <a:rPr kumimoji="0" lang="en-US" altLang="zh-CN"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高效办成一件事</a:t>
            </a:r>
            <a:r>
              <a:rPr kumimoji="0" lang="en-US" altLang="zh-CN"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”2024</a:t>
            </a:r>
            <a:r>
              <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年度</a:t>
            </a:r>
            <a:r>
              <a:rPr kumimoji="0" lang="en-US" altLang="zh-CN"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16</a:t>
            </a:r>
            <a:r>
              <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个重点事项有关工作的通知》，消防救援机构涉及</a:t>
            </a:r>
            <a:r>
              <a:rPr kumimoji="0" lang="en-US" altLang="zh-CN"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个配合事项，分别是开办餐饮、开办药店及上市企业信息核查。</a:t>
            </a:r>
            <a:endParaRPr kumimoji="0" lang="zh-CN" altLang="en-US"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2" name="折角形 1"/>
          <p:cNvSpPr/>
          <p:nvPr/>
        </p:nvSpPr>
        <p:spPr>
          <a:xfrm>
            <a:off x="4585420" y="1609326"/>
            <a:ext cx="7015165" cy="622300"/>
          </a:xfrm>
          <a:prstGeom prst="foldedCorner">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38" name="矩形 37"/>
          <p:cNvSpPr/>
          <p:nvPr/>
        </p:nvSpPr>
        <p:spPr>
          <a:xfrm>
            <a:off x="4623520" y="1708406"/>
            <a:ext cx="6842915"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dirty="0">
                <a:gradFill>
                  <a:gsLst>
                    <a:gs pos="27000">
                      <a:srgbClr val="FCE8B5"/>
                    </a:gs>
                    <a:gs pos="94156">
                      <a:srgbClr val="C2935E"/>
                    </a:gs>
                    <a:gs pos="56000">
                      <a:srgbClr val="ECC78A"/>
                    </a:gs>
                  </a:gsLst>
                  <a:lin ang="5400000" scaled="0"/>
                </a:gra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云南省 “高效办成一件事”政务服务</a:t>
            </a:r>
            <a:endParaRPr kumimoji="0" lang="zh-CN" altLang="en-US" sz="2400" b="0" i="0" u="none" strike="noStrike" kern="1200" cap="none" spc="0" normalizeH="0" baseline="0" noProof="0" dirty="0">
              <a:ln>
                <a:noFill/>
              </a:ln>
              <a:gradFill>
                <a:gsLst>
                  <a:gs pos="27000">
                    <a:srgbClr val="FCE8B5"/>
                  </a:gs>
                  <a:gs pos="94156">
                    <a:srgbClr val="C2935E"/>
                  </a:gs>
                  <a:gs pos="56000">
                    <a:srgbClr val="ECC78A"/>
                  </a:gs>
                </a:gsLst>
                <a:lin ang="5400000" scaled="0"/>
              </a:gradFill>
              <a:effectLst>
                <a:outerShdw blurRad="38100" dist="38100" dir="2700000" algn="tl">
                  <a:srgbClr val="000000">
                    <a:alpha val="43137"/>
                  </a:srgbClr>
                </a:outerShdw>
              </a:effectLst>
              <a:uLnTx/>
              <a:uFillTx/>
              <a:latin typeface="思源宋体 CN Heavy" panose="02020900000000000000" pitchFamily="18" charset="-122"/>
              <a:ea typeface="思源宋体 CN Heavy" panose="02020900000000000000" pitchFamily="18" charset="-122"/>
              <a:cs typeface="+mn-cs"/>
            </a:endParaRPr>
          </a:p>
        </p:txBody>
      </p:sp>
      <p:sp>
        <p:nvSpPr>
          <p:cNvPr id="2" name="文本框 1"/>
          <p:cNvSpPr txBox="1"/>
          <p:nvPr/>
        </p:nvSpPr>
        <p:spPr>
          <a:xfrm>
            <a:off x="594995" y="612140"/>
            <a:ext cx="8005445" cy="521970"/>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当务之急</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餐饮、药店办理</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高效办成一件事</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p:cNvPicPr>
            <a:picLocks noChangeAspect="1" noChangeArrowheads="1"/>
          </p:cNvPicPr>
          <p:nvPr/>
        </p:nvPicPr>
        <p:blipFill rotWithShape="1">
          <a:blip r:embed="rId1"/>
          <a:srcRect b="6190"/>
          <a:stretch>
            <a:fillRect/>
          </a:stretch>
        </p:blipFill>
        <p:spPr bwMode="auto">
          <a:xfrm>
            <a:off x="1336675" y="1362858"/>
            <a:ext cx="3576699" cy="4571218"/>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文本框 3"/>
          <p:cNvSpPr txBox="1"/>
          <p:nvPr/>
        </p:nvSpPr>
        <p:spPr>
          <a:xfrm>
            <a:off x="6217303" y="1917138"/>
            <a:ext cx="4898372" cy="1337945"/>
          </a:xfrm>
          <a:prstGeom prst="rect">
            <a:avLst/>
          </a:prstGeom>
          <a:noFill/>
        </p:spPr>
        <p:txBody>
          <a:bodyPr wrap="square" rtlCol="0">
            <a:spAutoFit/>
          </a:bodyPr>
          <a:lstStyle/>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sz="1800" kern="100" dirty="0">
                <a:solidFill>
                  <a:srgbClr val="000000"/>
                </a:solidFill>
                <a:effectLst/>
                <a:latin typeface="+mj-ea"/>
                <a:ea typeface="+mj-ea"/>
                <a:cs typeface="+mj-ea"/>
              </a:rPr>
              <a:t>消防救援机构所涉及“高效办成一件事”事项主要为</a:t>
            </a:r>
            <a:r>
              <a:rPr lang="zh-CN" altLang="en-US" sz="1800" b="1" kern="100" dirty="0">
                <a:solidFill>
                  <a:srgbClr val="000000"/>
                </a:solidFill>
                <a:effectLst/>
                <a:latin typeface="+mj-ea"/>
                <a:ea typeface="+mj-ea"/>
                <a:cs typeface="+mj-ea"/>
              </a:rPr>
              <a:t>“公众聚集场所投入使用、营业前消防安全检查”</a:t>
            </a:r>
            <a:r>
              <a:rPr lang="zh-CN" altLang="en-US" sz="1800" kern="100" dirty="0">
                <a:solidFill>
                  <a:srgbClr val="000000"/>
                </a:solidFill>
                <a:effectLst/>
                <a:latin typeface="+mj-ea"/>
                <a:ea typeface="+mj-ea"/>
                <a:cs typeface="+mj-ea"/>
              </a:rPr>
              <a:t>事项。</a:t>
            </a:r>
            <a:endParaRPr lang="en-US" altLang="zh-CN" sz="1800" kern="100" dirty="0">
              <a:solidFill>
                <a:srgbClr val="000000"/>
              </a:solidFill>
              <a:effectLst/>
              <a:latin typeface="+mj-ea"/>
              <a:ea typeface="+mj-ea"/>
              <a:cs typeface="+mj-ea"/>
            </a:endParaRPr>
          </a:p>
        </p:txBody>
      </p:sp>
      <p:sp>
        <p:nvSpPr>
          <p:cNvPr id="5" name="文本框 4"/>
          <p:cNvSpPr txBox="1"/>
          <p:nvPr/>
        </p:nvSpPr>
        <p:spPr>
          <a:xfrm>
            <a:off x="357183" y="6016269"/>
            <a:ext cx="5784199" cy="418063"/>
          </a:xfrm>
          <a:prstGeom prst="rect">
            <a:avLst/>
          </a:prstGeom>
          <a:noFill/>
        </p:spPr>
        <p:txBody>
          <a:bodyPr wrap="square" rtlCol="0">
            <a:spAutoFit/>
          </a:bodyPr>
          <a:lstStyle/>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sz="1600" b="1" kern="100" dirty="0">
                <a:solidFill>
                  <a:srgbClr val="000000"/>
                </a:solidFill>
                <a:latin typeface="Times New Roman" panose="02020603050405020304" pitchFamily="18" charset="0"/>
                <a:ea typeface="方正仿宋_GBK" panose="03000509000000000000" charset="-122"/>
                <a:cs typeface="Times New Roman" panose="02020603050405020304" pitchFamily="18" charset="0"/>
              </a:rPr>
              <a:t>云南省“高效办成一件事”</a:t>
            </a:r>
            <a:r>
              <a:rPr lang="en-US" altLang="zh-CN" sz="1600" b="1" kern="100" dirty="0">
                <a:solidFill>
                  <a:srgbClr val="000000"/>
                </a:solidFill>
                <a:latin typeface="Times New Roman" panose="02020603050405020304" pitchFamily="18" charset="0"/>
                <a:ea typeface="方正仿宋_GBK" panose="03000509000000000000" charset="-122"/>
                <a:cs typeface="Times New Roman" panose="02020603050405020304" pitchFamily="18" charset="0"/>
              </a:rPr>
              <a:t>2024</a:t>
            </a:r>
            <a:r>
              <a:rPr lang="zh-CN" altLang="en-US" sz="1600" b="1" kern="100" dirty="0">
                <a:solidFill>
                  <a:srgbClr val="000000"/>
                </a:solidFill>
                <a:latin typeface="Times New Roman" panose="02020603050405020304" pitchFamily="18" charset="0"/>
                <a:ea typeface="方正仿宋_GBK" panose="03000509000000000000" charset="-122"/>
                <a:cs typeface="Times New Roman" panose="02020603050405020304" pitchFamily="18" charset="0"/>
              </a:rPr>
              <a:t>年度重点事项清单</a:t>
            </a:r>
            <a:endParaRPr lang="en-US" altLang="zh-CN" sz="1600" kern="100" dirty="0">
              <a:solidFill>
                <a:srgbClr val="000000"/>
              </a:solidFill>
              <a:effectLst/>
              <a:latin typeface="Times New Roman" panose="02020603050405020304" pitchFamily="18" charset="0"/>
              <a:ea typeface="方正仿宋_GBK" panose="03000509000000000000" charset="-122"/>
              <a:cs typeface="Times New Roman" panose="02020603050405020304" pitchFamily="18" charset="0"/>
            </a:endParaRPr>
          </a:p>
        </p:txBody>
      </p:sp>
      <p:sp>
        <p:nvSpPr>
          <p:cNvPr id="6" name="Bullet"/>
          <p:cNvSpPr/>
          <p:nvPr/>
        </p:nvSpPr>
        <p:spPr>
          <a:xfrm>
            <a:off x="6322078" y="1307538"/>
            <a:ext cx="4533247" cy="578643"/>
          </a:xfrm>
          <a:prstGeom prst="roundRect">
            <a:avLst>
              <a:gd name="adj" fmla="val 50000"/>
            </a:avLst>
          </a:prstGeom>
          <a:solidFill>
            <a:srgbClr val="F22F38"/>
          </a:solidFill>
          <a:ln>
            <a:noFill/>
          </a:ln>
          <a:effectLst>
            <a:outerShdw blurRad="127000" dist="127000" algn="ctr" rotWithShape="0">
              <a:schemeClr val="accent1">
                <a:alpha val="15000"/>
              </a:schemeClr>
            </a:outerShdw>
          </a:effectLst>
        </p:spPr>
        <p:txBody>
          <a:bodyPr wrap="none" rtlCol="0" anchor="ctr">
            <a:normAutofit fontScale="70000" lnSpcReduction="20000"/>
          </a:bodyPr>
          <a:lstStyle/>
          <a:p>
            <a:pPr algn="ctr">
              <a:lnSpc>
                <a:spcPct val="110000"/>
              </a:lnSpc>
            </a:pPr>
            <a:r>
              <a:rPr lang="zh-CN" altLang="en-US" sz="3200" b="1" dirty="0">
                <a:solidFill>
                  <a:srgbClr val="FFFFFF"/>
                </a:solidFill>
                <a:latin typeface="汉仪综艺体简" panose="02010609000101010101" pitchFamily="49" charset="-122"/>
                <a:ea typeface="汉仪综艺体简" panose="02010609000101010101" pitchFamily="49" charset="-122"/>
              </a:rPr>
              <a:t>高效办成一件事</a:t>
            </a:r>
            <a:endParaRPr lang="zh-CN" altLang="en-US" sz="3200" b="1" dirty="0">
              <a:solidFill>
                <a:srgbClr val="FFFFFF"/>
              </a:solidFill>
              <a:latin typeface="汉仪综艺体简" panose="02010609000101010101" pitchFamily="49" charset="-122"/>
              <a:ea typeface="汉仪综艺体简" panose="02010609000101010101" pitchFamily="49" charset="-122"/>
            </a:endParaRPr>
          </a:p>
        </p:txBody>
      </p:sp>
      <p:pic>
        <p:nvPicPr>
          <p:cNvPr id="11" name="图片 10"/>
          <p:cNvPicPr>
            <a:picLocks noChangeAspect="1"/>
          </p:cNvPicPr>
          <p:nvPr/>
        </p:nvPicPr>
        <p:blipFill>
          <a:blip r:embed="rId2"/>
          <a:stretch>
            <a:fillRect/>
          </a:stretch>
        </p:blipFill>
        <p:spPr>
          <a:xfrm>
            <a:off x="8700315" y="612449"/>
            <a:ext cx="2845890" cy="455034"/>
          </a:xfrm>
          <a:prstGeom prst="rect">
            <a:avLst/>
          </a:prstGeom>
        </p:spPr>
      </p:pic>
      <p:sp>
        <p:nvSpPr>
          <p:cNvPr id="8" name="文本框 7"/>
          <p:cNvSpPr txBox="1"/>
          <p:nvPr/>
        </p:nvSpPr>
        <p:spPr>
          <a:xfrm>
            <a:off x="6217285" y="3451860"/>
            <a:ext cx="4793615" cy="2784475"/>
          </a:xfrm>
          <a:prstGeom prst="rect">
            <a:avLst/>
          </a:prstGeom>
          <a:noFill/>
        </p:spPr>
        <p:txBody>
          <a:bodyPr wrap="square" rtlCol="0">
            <a:spAutoFit/>
          </a:bodyPr>
          <a:p>
            <a:pPr fontAlgn="auto">
              <a:lnSpc>
                <a:spcPts val="3000"/>
              </a:lnSpc>
            </a:pPr>
            <a:r>
              <a:rPr lang="zh-CN" altLang="en-US" kern="100" dirty="0">
                <a:solidFill>
                  <a:srgbClr val="000000"/>
                </a:solidFill>
                <a:latin typeface="+mj-ea"/>
                <a:ea typeface="+mj-ea"/>
                <a:cs typeface="+mj-ea"/>
                <a:sym typeface="+mn-ea"/>
              </a:rPr>
              <a:t>近日，总队分别配合省市场监督管理局、药品监督管理局</a:t>
            </a:r>
            <a:r>
              <a:rPr lang="zh-CN" altLang="en-US" b="1" kern="100" dirty="0">
                <a:solidFill>
                  <a:srgbClr val="000000"/>
                </a:solidFill>
                <a:latin typeface="+mj-ea"/>
                <a:ea typeface="+mj-ea"/>
                <a:cs typeface="+mj-ea"/>
                <a:sym typeface="+mn-ea"/>
              </a:rPr>
              <a:t>联发开办餐饮店、开办药店</a:t>
            </a:r>
            <a:r>
              <a:rPr lang="en-US" altLang="zh-CN" b="1" kern="100" dirty="0">
                <a:solidFill>
                  <a:srgbClr val="000000"/>
                </a:solidFill>
                <a:latin typeface="+mj-ea"/>
                <a:ea typeface="+mj-ea"/>
                <a:cs typeface="+mj-ea"/>
                <a:sym typeface="+mn-ea"/>
              </a:rPr>
              <a:t>“</a:t>
            </a:r>
            <a:r>
              <a:rPr lang="zh-CN" altLang="en-US" b="1" kern="100" dirty="0">
                <a:solidFill>
                  <a:srgbClr val="000000"/>
                </a:solidFill>
                <a:latin typeface="+mj-ea"/>
                <a:ea typeface="+mj-ea"/>
                <a:cs typeface="+mj-ea"/>
                <a:sym typeface="+mn-ea"/>
              </a:rPr>
              <a:t>一件事</a:t>
            </a:r>
            <a:r>
              <a:rPr lang="en-US" altLang="zh-CN" b="1" kern="100" dirty="0">
                <a:solidFill>
                  <a:srgbClr val="000000"/>
                </a:solidFill>
                <a:latin typeface="+mj-ea"/>
                <a:ea typeface="+mj-ea"/>
                <a:cs typeface="+mj-ea"/>
                <a:sym typeface="+mn-ea"/>
              </a:rPr>
              <a:t>”</a:t>
            </a:r>
            <a:r>
              <a:rPr lang="zh-CN" altLang="en-US" b="1" kern="100" dirty="0">
                <a:solidFill>
                  <a:srgbClr val="000000"/>
                </a:solidFill>
                <a:latin typeface="+mj-ea"/>
                <a:ea typeface="+mj-ea"/>
                <a:cs typeface="+mj-ea"/>
                <a:sym typeface="+mn-ea"/>
              </a:rPr>
              <a:t>工作方案，</a:t>
            </a:r>
            <a:r>
              <a:rPr lang="zh-CN" altLang="en-US" kern="100" dirty="0">
                <a:solidFill>
                  <a:srgbClr val="000000"/>
                </a:solidFill>
                <a:latin typeface="+mj-ea"/>
                <a:ea typeface="+mj-ea"/>
                <a:cs typeface="+mj-ea"/>
                <a:sym typeface="+mn-ea"/>
              </a:rPr>
              <a:t>对消防行政许可在上述两个领域的办理的设定和实施依据、办理条件、申请材料、办理流程、办理时限、办件结果进行明确，同时实现省政务服务平台与消防监督系统的流转共通</a:t>
            </a:r>
            <a:endParaRPr lang="zh-CN" altLang="en-US">
              <a:latin typeface="+mj-ea"/>
              <a:ea typeface="+mj-ea"/>
              <a:cs typeface="+mj-ea"/>
            </a:endParaRPr>
          </a:p>
        </p:txBody>
      </p:sp>
      <p:sp>
        <p:nvSpPr>
          <p:cNvPr id="13" name="文本框 12"/>
          <p:cNvSpPr txBox="1"/>
          <p:nvPr/>
        </p:nvSpPr>
        <p:spPr>
          <a:xfrm>
            <a:off x="594995" y="612140"/>
            <a:ext cx="8005445" cy="521970"/>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当务之急</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餐饮、药店办理</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高效办成一件事</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8700315" y="612449"/>
            <a:ext cx="2845890" cy="455034"/>
          </a:xfrm>
          <a:prstGeom prst="rect">
            <a:avLst/>
          </a:prstGeom>
        </p:spPr>
      </p:pic>
      <p:pic>
        <p:nvPicPr>
          <p:cNvPr id="4" name="图片 3"/>
          <p:cNvPicPr>
            <a:picLocks noChangeAspect="1"/>
          </p:cNvPicPr>
          <p:nvPr/>
        </p:nvPicPr>
        <p:blipFill>
          <a:blip r:embed="rId2"/>
          <a:stretch>
            <a:fillRect/>
          </a:stretch>
        </p:blipFill>
        <p:spPr>
          <a:xfrm>
            <a:off x="660400" y="1330377"/>
            <a:ext cx="3592349" cy="5194248"/>
          </a:xfrm>
          <a:prstGeom prst="rect">
            <a:avLst/>
          </a:prstGeom>
          <a:ln>
            <a:noFill/>
          </a:ln>
          <a:effectLst>
            <a:outerShdw blurRad="292100" dist="139700" dir="2700000" algn="tl" rotWithShape="0">
              <a:srgbClr val="333333">
                <a:alpha val="65000"/>
              </a:srgbClr>
            </a:outerShdw>
          </a:effectLst>
        </p:spPr>
      </p:pic>
      <p:sp>
        <p:nvSpPr>
          <p:cNvPr id="5" name="矩形: 圆角 4"/>
          <p:cNvSpPr/>
          <p:nvPr/>
        </p:nvSpPr>
        <p:spPr>
          <a:xfrm>
            <a:off x="4760807" y="1395409"/>
            <a:ext cx="6758093" cy="5129216"/>
          </a:xfrm>
          <a:prstGeom prst="roundRect">
            <a:avLst>
              <a:gd name="adj" fmla="val 2434"/>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a:p>
        </p:txBody>
      </p:sp>
      <p:sp>
        <p:nvSpPr>
          <p:cNvPr id="6" name="文本框 5"/>
          <p:cNvSpPr txBox="1"/>
          <p:nvPr/>
        </p:nvSpPr>
        <p:spPr>
          <a:xfrm>
            <a:off x="5004102" y="1539082"/>
            <a:ext cx="6244924" cy="418191"/>
          </a:xfrm>
          <a:prstGeom prst="rect">
            <a:avLst/>
          </a:prstGeom>
          <a:noFill/>
        </p:spPr>
        <p:txBody>
          <a:bodyPr wrap="square" lIns="0" tIns="45720" rIns="91440" bIns="45720" rtlCol="0">
            <a:spAutoFit/>
          </a:bodyPr>
          <a:lstStyle/>
          <a:p>
            <a:pPr marL="0" marR="0" lvl="0" indent="457200" defTabSz="914400" rtl="0" eaLnBrk="1" fontAlgn="auto" latinLnBrk="0" hangingPunct="1">
              <a:lnSpc>
                <a:spcPct val="150000"/>
              </a:lnSpc>
              <a:spcBef>
                <a:spcPts val="0"/>
              </a:spcBef>
              <a:spcAft>
                <a:spcPts val="0"/>
              </a:spcAft>
              <a:buClrTx/>
              <a:buSzTx/>
              <a:buFontTx/>
              <a:buNone/>
              <a:defRPr/>
            </a:pPr>
            <a:r>
              <a:rPr lang="zh-CN" altLang="en-US" sz="1600" b="1" dirty="0"/>
              <a:t>公众聚集场所投入使用、营业前消防安全检查方面</a:t>
            </a:r>
            <a:endParaRPr lang="zh-CN" altLang="en-US" sz="1100" b="1" kern="100" dirty="0">
              <a:solidFill>
                <a:srgbClr val="000000"/>
              </a:solidFill>
              <a:effectLst/>
              <a:latin typeface="+mj-ea"/>
              <a:ea typeface="+mj-ea"/>
              <a:cs typeface="Times New Roman" panose="02020603050405020304" pitchFamily="18" charset="0"/>
            </a:endParaRPr>
          </a:p>
        </p:txBody>
      </p:sp>
      <p:sp>
        <p:nvSpPr>
          <p:cNvPr id="10" name="文本框 9"/>
          <p:cNvSpPr txBox="1"/>
          <p:nvPr/>
        </p:nvSpPr>
        <p:spPr>
          <a:xfrm>
            <a:off x="5004102" y="2125425"/>
            <a:ext cx="6244924" cy="3969385"/>
          </a:xfrm>
          <a:prstGeom prst="rect">
            <a:avLst/>
          </a:prstGeom>
          <a:noFill/>
        </p:spPr>
        <p:txBody>
          <a:bodyPr wrap="square" lIns="0" tIns="45720" rIns="91440" bIns="45720" rtlCol="0">
            <a:spAutoFit/>
          </a:bodyPr>
          <a:lstStyle/>
          <a:p>
            <a:pPr marL="0" marR="0" lvl="0" indent="457200" defTabSz="914400" rtl="0" eaLnBrk="1" fontAlgn="auto" latinLnBrk="0" hangingPunct="1">
              <a:lnSpc>
                <a:spcPct val="150000"/>
              </a:lnSpc>
              <a:spcBef>
                <a:spcPts val="0"/>
              </a:spcBef>
              <a:spcAft>
                <a:spcPts val="0"/>
              </a:spcAft>
              <a:buClrTx/>
              <a:buSzTx/>
              <a:buFontTx/>
              <a:buNone/>
              <a:defRPr/>
            </a:pPr>
            <a:r>
              <a:rPr lang="zh-CN" altLang="en-US" sz="1400" b="1" i="1" dirty="0"/>
              <a:t>依法需要在投入使用、开业前实施消防安全检查的，应符合以下要求：</a:t>
            </a:r>
            <a:endParaRPr lang="en-US" altLang="zh-CN" sz="1400" b="1" i="1" dirty="0"/>
          </a:p>
          <a:p>
            <a:pPr marL="0" marR="0" lvl="0" indent="457200" defTabSz="914400" rtl="0" eaLnBrk="1" fontAlgn="auto" latinLnBrk="0" hangingPunct="1">
              <a:lnSpc>
                <a:spcPct val="150000"/>
              </a:lnSpc>
              <a:spcBef>
                <a:spcPts val="0"/>
              </a:spcBef>
              <a:spcAft>
                <a:spcPts val="0"/>
              </a:spcAft>
              <a:buClrTx/>
              <a:buSzTx/>
              <a:buFontTx/>
              <a:buNone/>
              <a:defRPr/>
            </a:pPr>
            <a:r>
              <a:rPr lang="zh-CN" altLang="en-US" sz="1400" dirty="0"/>
              <a:t> </a:t>
            </a:r>
            <a:r>
              <a:rPr lang="en-US" altLang="zh-CN" sz="1400" dirty="0"/>
              <a:t>1</a:t>
            </a:r>
            <a:r>
              <a:rPr lang="zh-CN" altLang="en-US" sz="1400" dirty="0"/>
              <a:t>．所用建筑物应当为合法建筑，场所在投入使用、营业前，应当依法取得营业执照等合法手续； </a:t>
            </a:r>
            <a:endParaRPr lang="en-US" altLang="zh-CN" sz="1400" dirty="0"/>
          </a:p>
          <a:p>
            <a:pPr marL="0" marR="0" lvl="0" indent="457200" defTabSz="914400" rtl="0" eaLnBrk="1" fontAlgn="auto" latinLnBrk="0" hangingPunct="1">
              <a:lnSpc>
                <a:spcPct val="150000"/>
              </a:lnSpc>
              <a:spcBef>
                <a:spcPts val="0"/>
              </a:spcBef>
              <a:spcAft>
                <a:spcPts val="0"/>
              </a:spcAft>
              <a:buClrTx/>
              <a:buSzTx/>
              <a:buFontTx/>
              <a:buNone/>
              <a:defRPr/>
            </a:pPr>
            <a:r>
              <a:rPr lang="en-US" altLang="zh-CN" sz="1400" dirty="0"/>
              <a:t>2</a:t>
            </a:r>
            <a:r>
              <a:rPr lang="zh-CN" altLang="en-US" sz="1400" dirty="0"/>
              <a:t>．应当明确消防安全责任人和消防安全管理人，逐级逐岗明确消防安全职责，确定各级、各岗位的消防安全责任人员和责任范围； </a:t>
            </a:r>
            <a:endParaRPr lang="en-US" altLang="zh-CN" sz="1400" dirty="0"/>
          </a:p>
          <a:p>
            <a:pPr marL="0" marR="0" lvl="0" indent="457200" defTabSz="914400" rtl="0" eaLnBrk="1" fontAlgn="auto" latinLnBrk="0" hangingPunct="1">
              <a:lnSpc>
                <a:spcPct val="150000"/>
              </a:lnSpc>
              <a:spcBef>
                <a:spcPts val="0"/>
              </a:spcBef>
              <a:spcAft>
                <a:spcPts val="0"/>
              </a:spcAft>
              <a:buClrTx/>
              <a:buSzTx/>
              <a:buFontTx/>
              <a:buNone/>
              <a:defRPr/>
            </a:pPr>
            <a:r>
              <a:rPr lang="en-US" altLang="zh-CN" sz="1400" dirty="0"/>
              <a:t>3</a:t>
            </a:r>
            <a:r>
              <a:rPr lang="zh-CN" altLang="en-US" sz="1400" dirty="0"/>
              <a:t>．实行承包、租赁或者委托经营、管理时，当事人订立相关租赁或承包合同应当依照有关法规明确各方的消防安全责任，明确与共用建筑物其他当事人之间消防安全责任； </a:t>
            </a:r>
            <a:endParaRPr lang="en-US" altLang="zh-CN" sz="1400" dirty="0"/>
          </a:p>
          <a:p>
            <a:pPr marL="0" marR="0" lvl="0" indent="457200" defTabSz="914400" rtl="0" eaLnBrk="1" fontAlgn="auto" latinLnBrk="0" hangingPunct="1">
              <a:lnSpc>
                <a:spcPct val="150000"/>
              </a:lnSpc>
              <a:spcBef>
                <a:spcPts val="0"/>
              </a:spcBef>
              <a:spcAft>
                <a:spcPts val="0"/>
              </a:spcAft>
              <a:buClrTx/>
              <a:buSzTx/>
              <a:buFontTx/>
              <a:buNone/>
              <a:defRPr/>
            </a:pPr>
            <a:r>
              <a:rPr lang="en-US" altLang="zh-CN" sz="1400" dirty="0"/>
              <a:t>4</a:t>
            </a:r>
            <a:r>
              <a:rPr lang="zh-CN" altLang="en-US" sz="1400" dirty="0"/>
              <a:t>．符合</a:t>
            </a:r>
            <a:r>
              <a:rPr lang="en-US" altLang="zh-CN" sz="1400" dirty="0"/>
              <a:t>《</a:t>
            </a:r>
            <a:r>
              <a:rPr lang="zh-CN" altLang="en-US" sz="1400" dirty="0"/>
              <a:t>公众聚集场所消防技术标准要点</a:t>
            </a:r>
            <a:r>
              <a:rPr lang="en-US" altLang="zh-CN" sz="1400" dirty="0"/>
              <a:t>》</a:t>
            </a:r>
            <a:r>
              <a:rPr lang="zh-CN" altLang="en-US" sz="1400" dirty="0"/>
              <a:t>和</a:t>
            </a:r>
            <a:r>
              <a:rPr lang="en-US" altLang="zh-CN" sz="1400" dirty="0"/>
              <a:t>《</a:t>
            </a:r>
            <a:r>
              <a:rPr lang="zh-CN" altLang="en-US" sz="1400" dirty="0"/>
              <a:t>公众聚 场所消防安全管理要点</a:t>
            </a:r>
            <a:r>
              <a:rPr lang="en-US" altLang="zh-CN" sz="1400" dirty="0"/>
              <a:t>》</a:t>
            </a:r>
            <a:r>
              <a:rPr lang="zh-CN" altLang="en-US" sz="1400" dirty="0"/>
              <a:t>，如消防安全制度内容完整，灭火和应急疏散预案能够适应消防演练需要，消防设施、器材、消防安全标志完好有效，自动消防系统操作人员具有职业资格，疏散通道、安全出口、消防车通道保持畅通。</a:t>
            </a:r>
            <a:endParaRPr lang="zh-CN" altLang="en-US" sz="1400" b="1" kern="100" dirty="0">
              <a:solidFill>
                <a:srgbClr val="000000"/>
              </a:solidFill>
              <a:effectLst/>
              <a:latin typeface="+mj-ea"/>
              <a:ea typeface="+mj-ea"/>
              <a:cs typeface="Times New Roman" panose="02020603050405020304" pitchFamily="18" charset="0"/>
            </a:endParaRPr>
          </a:p>
        </p:txBody>
      </p:sp>
      <p:sp>
        <p:nvSpPr>
          <p:cNvPr id="8" name="文本框 7"/>
          <p:cNvSpPr txBox="1"/>
          <p:nvPr/>
        </p:nvSpPr>
        <p:spPr>
          <a:xfrm>
            <a:off x="594995" y="612140"/>
            <a:ext cx="8005445" cy="521970"/>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当务之急</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餐饮、药店办理</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高效办成一件事</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p:cNvPicPr>
            <a:picLocks noChangeAspect="1"/>
          </p:cNvPicPr>
          <p:nvPr/>
        </p:nvPicPr>
        <p:blipFill>
          <a:blip r:embed="rId1"/>
          <a:stretch>
            <a:fillRect/>
          </a:stretch>
        </p:blipFill>
        <p:spPr>
          <a:xfrm>
            <a:off x="8700315" y="612449"/>
            <a:ext cx="2845890" cy="455034"/>
          </a:xfrm>
          <a:prstGeom prst="rect">
            <a:avLst/>
          </a:prstGeom>
        </p:spPr>
      </p:pic>
      <p:sp>
        <p:nvSpPr>
          <p:cNvPr id="5" name="折角形 1"/>
          <p:cNvSpPr/>
          <p:nvPr/>
        </p:nvSpPr>
        <p:spPr>
          <a:xfrm>
            <a:off x="673821" y="1337052"/>
            <a:ext cx="7240944" cy="622300"/>
          </a:xfrm>
          <a:prstGeom prst="foldedCorner">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6" name="矩形 5"/>
          <p:cNvSpPr/>
          <p:nvPr/>
        </p:nvSpPr>
        <p:spPr>
          <a:xfrm>
            <a:off x="989609" y="1401691"/>
            <a:ext cx="3057247"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a:gsLst>
                    <a:gs pos="27000">
                      <a:srgbClr val="FCE8B5"/>
                    </a:gs>
                    <a:gs pos="94156">
                      <a:srgbClr val="C2935E"/>
                    </a:gs>
                    <a:gs pos="56000">
                      <a:srgbClr val="ECC78A"/>
                    </a:gs>
                  </a:gsLst>
                  <a:lin ang="5400000" scaled="0"/>
                </a:gradFill>
                <a:uLnTx/>
                <a:uFillTx/>
                <a:latin typeface="思源宋体 CN Heavy" panose="02020900000000000000" pitchFamily="18" charset="-122"/>
                <a:ea typeface="思源宋体 CN Heavy" panose="02020900000000000000" pitchFamily="18" charset="-122"/>
                <a:cs typeface="+mn-cs"/>
              </a:rPr>
              <a:t>消防安全检查规则</a:t>
            </a:r>
            <a:endParaRPr kumimoji="0" lang="zh-CN" altLang="en-US" sz="2800" b="0" i="0" u="none" strike="noStrike" kern="1200" cap="none" spc="0" normalizeH="0" baseline="0" noProof="0" dirty="0">
              <a:ln>
                <a:noFill/>
              </a:ln>
              <a:gradFill>
                <a:gsLst>
                  <a:gs pos="27000">
                    <a:srgbClr val="FCE8B5"/>
                  </a:gs>
                  <a:gs pos="94156">
                    <a:srgbClr val="C2935E"/>
                  </a:gs>
                  <a:gs pos="56000">
                    <a:srgbClr val="ECC78A"/>
                  </a:gs>
                </a:gsLst>
                <a:lin ang="5400000" scaled="0"/>
              </a:gradFill>
              <a:uLnTx/>
              <a:uFillTx/>
              <a:latin typeface="思源宋体 CN Heavy" panose="02020900000000000000" pitchFamily="18" charset="-122"/>
              <a:ea typeface="思源宋体 CN Heavy" panose="02020900000000000000" pitchFamily="18" charset="-122"/>
              <a:cs typeface="+mn-cs"/>
            </a:endParaRPr>
          </a:p>
        </p:txBody>
      </p:sp>
      <p:sp>
        <p:nvSpPr>
          <p:cNvPr id="7" name="文本框 6"/>
          <p:cNvSpPr txBox="1"/>
          <p:nvPr/>
        </p:nvSpPr>
        <p:spPr>
          <a:xfrm>
            <a:off x="673821" y="2430663"/>
            <a:ext cx="6142170" cy="3366947"/>
          </a:xfrm>
          <a:prstGeom prst="rect">
            <a:avLst/>
          </a:prstGeom>
          <a:noFill/>
        </p:spPr>
        <p:txBody>
          <a:bodyPr wrap="square" rtlCol="0">
            <a:spAutoFit/>
          </a:bodyPr>
          <a:lstStyle/>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dirty="0">
                <a:latin typeface="+mn-ea"/>
              </a:rPr>
              <a:t>消防救援机构应当对公众聚集场所的</a:t>
            </a:r>
            <a:r>
              <a:rPr lang="zh-CN" altLang="en-US" b="1" dirty="0">
                <a:latin typeface="+mn-ea"/>
              </a:rPr>
              <a:t>消防安全责任、消防安全技术条件、消防安全管理</a:t>
            </a:r>
            <a:r>
              <a:rPr lang="zh-CN" altLang="en-US" dirty="0">
                <a:latin typeface="+mn-ea"/>
              </a:rPr>
              <a:t>等有关事项进行抽查</a:t>
            </a:r>
            <a:r>
              <a:rPr lang="en-US" altLang="zh-CN" dirty="0">
                <a:latin typeface="+mn-ea"/>
              </a:rPr>
              <a:t>,</a:t>
            </a:r>
            <a:r>
              <a:rPr lang="zh-CN" altLang="en-US" dirty="0">
                <a:latin typeface="+mn-ea"/>
              </a:rPr>
              <a:t>并填 写</a:t>
            </a:r>
            <a:r>
              <a:rPr lang="en-US" altLang="zh-CN" dirty="0">
                <a:latin typeface="+mn-ea"/>
              </a:rPr>
              <a:t>《</a:t>
            </a:r>
            <a:r>
              <a:rPr lang="zh-CN" altLang="en-US" dirty="0">
                <a:latin typeface="+mn-ea"/>
              </a:rPr>
              <a:t>公众聚集场所投入使用、营业消防安全检查记录表</a:t>
            </a:r>
            <a:r>
              <a:rPr lang="en-US" altLang="zh-CN" dirty="0">
                <a:latin typeface="+mn-ea"/>
              </a:rPr>
              <a:t>》</a:t>
            </a:r>
            <a:r>
              <a:rPr lang="zh-CN" altLang="en-US" dirty="0">
                <a:latin typeface="+mn-ea"/>
              </a:rPr>
              <a:t>。</a:t>
            </a:r>
            <a:endParaRPr lang="en-US" altLang="zh-CN" dirty="0">
              <a:latin typeface="+mn-ea"/>
            </a:endParaRPr>
          </a:p>
          <a:p>
            <a:pPr marL="0" marR="0" lvl="0" indent="457200" algn="l" defTabSz="914400" rtl="0" eaLnBrk="1" fontAlgn="auto" latinLnBrk="0" hangingPunct="1">
              <a:lnSpc>
                <a:spcPct val="150000"/>
              </a:lnSpc>
              <a:spcBef>
                <a:spcPts val="0"/>
              </a:spcBef>
              <a:spcAft>
                <a:spcPts val="0"/>
              </a:spcAft>
              <a:buClrTx/>
              <a:buSzTx/>
              <a:buFontTx/>
              <a:buNone/>
              <a:defRPr/>
            </a:pPr>
            <a:endParaRPr lang="en-US" altLang="zh-CN" sz="1800" kern="100" dirty="0">
              <a:solidFill>
                <a:srgbClr val="000000"/>
              </a:solidFill>
              <a:effectLst/>
              <a:latin typeface="+mn-ea"/>
              <a:cs typeface="Times New Roman" panose="02020603050405020304" pitchFamily="18" charset="0"/>
            </a:endParaRPr>
          </a:p>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dirty="0">
                <a:latin typeface="+mn-ea"/>
              </a:rPr>
              <a:t>公众聚集场所设置在建筑局部的</a:t>
            </a:r>
            <a:r>
              <a:rPr lang="en-US" altLang="zh-CN" dirty="0">
                <a:latin typeface="+mn-ea"/>
              </a:rPr>
              <a:t>,</a:t>
            </a:r>
            <a:r>
              <a:rPr lang="zh-CN" altLang="en-US" dirty="0">
                <a:latin typeface="+mn-ea"/>
              </a:rPr>
              <a:t>对场所消防安全技术条件的检查</a:t>
            </a:r>
            <a:r>
              <a:rPr lang="en-US" altLang="zh-CN" dirty="0">
                <a:latin typeface="+mn-ea"/>
              </a:rPr>
              <a:t>,</a:t>
            </a:r>
            <a:r>
              <a:rPr lang="zh-CN" altLang="en-US" dirty="0">
                <a:latin typeface="+mn-ea"/>
              </a:rPr>
              <a:t>包括场所设置位置、场所内部消防安全技术条件</a:t>
            </a:r>
            <a:r>
              <a:rPr lang="en-US" altLang="zh-CN" dirty="0">
                <a:latin typeface="+mn-ea"/>
              </a:rPr>
              <a:t>,</a:t>
            </a:r>
            <a:r>
              <a:rPr lang="zh-CN" altLang="en-US" dirty="0">
                <a:latin typeface="+mn-ea"/>
              </a:rPr>
              <a:t>以及场所所在建筑中与场所安全疏散、消防设施联动控制、灭火救援直接相关的消防安全技术条件。</a:t>
            </a:r>
            <a:endParaRPr lang="en-US" altLang="zh-CN" sz="1800" kern="100" dirty="0">
              <a:solidFill>
                <a:srgbClr val="000000"/>
              </a:solidFill>
              <a:effectLst/>
              <a:latin typeface="+mn-ea"/>
              <a:cs typeface="Times New Roman" panose="02020603050405020304" pitchFamily="18" charset="0"/>
            </a:endParaRPr>
          </a:p>
        </p:txBody>
      </p:sp>
      <p:pic>
        <p:nvPicPr>
          <p:cNvPr id="24" name="图片 23"/>
          <p:cNvPicPr>
            <a:picLocks noChangeAspect="1"/>
          </p:cNvPicPr>
          <p:nvPr/>
        </p:nvPicPr>
        <p:blipFill>
          <a:blip r:embed="rId2"/>
          <a:stretch>
            <a:fillRect/>
          </a:stretch>
        </p:blipFill>
        <p:spPr>
          <a:xfrm>
            <a:off x="7029796" y="2150954"/>
            <a:ext cx="4284502" cy="4284502"/>
          </a:xfrm>
          <a:prstGeom prst="rect">
            <a:avLst/>
          </a:prstGeom>
        </p:spPr>
      </p:pic>
      <p:pic>
        <p:nvPicPr>
          <p:cNvPr id="9" name="图片 8"/>
          <p:cNvPicPr>
            <a:picLocks noChangeAspect="1"/>
          </p:cNvPicPr>
          <p:nvPr/>
        </p:nvPicPr>
        <p:blipFill>
          <a:blip r:embed="rId3"/>
          <a:stretch>
            <a:fillRect/>
          </a:stretch>
        </p:blipFill>
        <p:spPr>
          <a:xfrm rot="257499">
            <a:off x="8784400" y="2518552"/>
            <a:ext cx="2481099" cy="3527659"/>
          </a:xfrm>
          <a:prstGeom prst="rect">
            <a:avLst/>
          </a:prstGeom>
        </p:spPr>
      </p:pic>
      <p:pic>
        <p:nvPicPr>
          <p:cNvPr id="4" name="图片 3"/>
          <p:cNvPicPr>
            <a:picLocks noChangeAspect="1"/>
          </p:cNvPicPr>
          <p:nvPr/>
        </p:nvPicPr>
        <p:blipFill rotWithShape="1">
          <a:blip r:embed="rId4"/>
          <a:srcRect l="18239" t="20439" b="3888"/>
          <a:stretch>
            <a:fillRect/>
          </a:stretch>
        </p:blipFill>
        <p:spPr>
          <a:xfrm>
            <a:off x="7914765" y="2516983"/>
            <a:ext cx="2594279" cy="3612355"/>
          </a:xfrm>
          <a:prstGeom prst="rect">
            <a:avLst/>
          </a:prstGeom>
          <a:ln>
            <a:noFill/>
          </a:ln>
          <a:effectLst>
            <a:outerShdw blurRad="292100" dist="139700" dir="2700000" algn="tl" rotWithShape="0">
              <a:srgbClr val="333333">
                <a:alpha val="65000"/>
              </a:srgbClr>
            </a:outerShdw>
          </a:effectLst>
        </p:spPr>
      </p:pic>
      <p:sp>
        <p:nvSpPr>
          <p:cNvPr id="12" name="文本框 11"/>
          <p:cNvSpPr txBox="1"/>
          <p:nvPr/>
        </p:nvSpPr>
        <p:spPr>
          <a:xfrm>
            <a:off x="594995" y="612140"/>
            <a:ext cx="8005445" cy="521970"/>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当务之急</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餐饮、药店办理</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高效办成一件事</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公众聚集场所投入使用、营业前消防安全检查</a:t>
            </a:r>
            <a:endParaRPr lang="zh-CN" altLang="en-US" dirty="0"/>
          </a:p>
        </p:txBody>
      </p:sp>
      <p:pic>
        <p:nvPicPr>
          <p:cNvPr id="37" name="图片 36"/>
          <p:cNvPicPr>
            <a:picLocks noChangeAspect="1"/>
          </p:cNvPicPr>
          <p:nvPr/>
        </p:nvPicPr>
        <p:blipFill>
          <a:blip r:embed="rId1"/>
          <a:stretch>
            <a:fillRect/>
          </a:stretch>
        </p:blipFill>
        <p:spPr>
          <a:xfrm>
            <a:off x="8700315" y="612449"/>
            <a:ext cx="2845890" cy="455034"/>
          </a:xfrm>
          <a:prstGeom prst="rect">
            <a:avLst/>
          </a:prstGeom>
        </p:spPr>
      </p:pic>
      <p:sp>
        <p:nvSpPr>
          <p:cNvPr id="5" name="折角形 1"/>
          <p:cNvSpPr/>
          <p:nvPr/>
        </p:nvSpPr>
        <p:spPr>
          <a:xfrm>
            <a:off x="673821" y="1337052"/>
            <a:ext cx="7240944" cy="622300"/>
          </a:xfrm>
          <a:prstGeom prst="foldedCorner">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6" name="矩形 5"/>
          <p:cNvSpPr/>
          <p:nvPr/>
        </p:nvSpPr>
        <p:spPr>
          <a:xfrm>
            <a:off x="1226491" y="1401691"/>
            <a:ext cx="1620958"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gradFill>
                  <a:gsLst>
                    <a:gs pos="27000">
                      <a:srgbClr val="FCE8B5"/>
                    </a:gs>
                    <a:gs pos="94156">
                      <a:srgbClr val="C2935E"/>
                    </a:gs>
                    <a:gs pos="56000">
                      <a:srgbClr val="ECC78A"/>
                    </a:gs>
                  </a:gsLst>
                  <a:lin ang="5400000" scaled="0"/>
                </a:gradFill>
                <a:uLnTx/>
                <a:uFillTx/>
                <a:latin typeface="思源宋体 CN Heavy" panose="02020900000000000000" pitchFamily="18" charset="-122"/>
                <a:ea typeface="思源宋体 CN Heavy" panose="02020900000000000000" pitchFamily="18" charset="-122"/>
                <a:cs typeface="+mn-cs"/>
              </a:rPr>
              <a:t>现场检查</a:t>
            </a:r>
            <a:endParaRPr kumimoji="0" lang="zh-CN" altLang="en-US" sz="2800" b="0" i="0" u="none" strike="noStrike" kern="1200" cap="none" spc="0" normalizeH="0" baseline="0" noProof="0" dirty="0">
              <a:ln>
                <a:noFill/>
              </a:ln>
              <a:gradFill>
                <a:gsLst>
                  <a:gs pos="27000">
                    <a:srgbClr val="FCE8B5"/>
                  </a:gs>
                  <a:gs pos="94156">
                    <a:srgbClr val="C2935E"/>
                  </a:gs>
                  <a:gs pos="56000">
                    <a:srgbClr val="ECC78A"/>
                  </a:gs>
                </a:gsLst>
                <a:lin ang="5400000" scaled="0"/>
              </a:gradFill>
              <a:uLnTx/>
              <a:uFillTx/>
              <a:latin typeface="思源宋体 CN Heavy" panose="02020900000000000000" pitchFamily="18" charset="-122"/>
              <a:ea typeface="思源宋体 CN Heavy" panose="02020900000000000000" pitchFamily="18" charset="-122"/>
              <a:cs typeface="+mn-cs"/>
            </a:endParaRPr>
          </a:p>
        </p:txBody>
      </p:sp>
      <p:pic>
        <p:nvPicPr>
          <p:cNvPr id="9" name="图片 8"/>
          <p:cNvPicPr>
            <a:picLocks noChangeAspect="1"/>
          </p:cNvPicPr>
          <p:nvPr/>
        </p:nvPicPr>
        <p:blipFill>
          <a:blip r:embed="rId2"/>
          <a:stretch>
            <a:fillRect/>
          </a:stretch>
        </p:blipFill>
        <p:spPr>
          <a:xfrm>
            <a:off x="8094507" y="1356786"/>
            <a:ext cx="3423672" cy="2282448"/>
          </a:xfrm>
          <a:prstGeom prst="rect">
            <a:avLst/>
          </a:prstGeom>
          <a:ln>
            <a:noFill/>
          </a:ln>
          <a:effectLst>
            <a:outerShdw blurRad="190500" algn="tl" rotWithShape="0">
              <a:srgbClr val="000000">
                <a:alpha val="70000"/>
              </a:srgbClr>
            </a:outerShdw>
          </a:effectLst>
        </p:spPr>
      </p:pic>
      <p:pic>
        <p:nvPicPr>
          <p:cNvPr id="13" name="图片 12"/>
          <p:cNvPicPr>
            <a:picLocks noChangeAspect="1"/>
          </p:cNvPicPr>
          <p:nvPr/>
        </p:nvPicPr>
        <p:blipFill>
          <a:blip r:embed="rId3"/>
          <a:stretch>
            <a:fillRect/>
          </a:stretch>
        </p:blipFill>
        <p:spPr>
          <a:xfrm>
            <a:off x="8094506" y="3928536"/>
            <a:ext cx="3424393" cy="2143967"/>
          </a:xfrm>
          <a:prstGeom prst="rect">
            <a:avLst/>
          </a:prstGeom>
          <a:ln>
            <a:noFill/>
          </a:ln>
          <a:effectLst>
            <a:outerShdw blurRad="190500" algn="tl" rotWithShape="0">
              <a:srgbClr val="000000">
                <a:alpha val="70000"/>
              </a:srgbClr>
            </a:outerShdw>
          </a:effectLst>
        </p:spPr>
      </p:pic>
      <p:sp>
        <p:nvSpPr>
          <p:cNvPr id="10" name="文本框 9"/>
          <p:cNvSpPr txBox="1"/>
          <p:nvPr/>
        </p:nvSpPr>
        <p:spPr>
          <a:xfrm>
            <a:off x="742281" y="2215722"/>
            <a:ext cx="6921068" cy="3782446"/>
          </a:xfrm>
          <a:prstGeom prst="rect">
            <a:avLst/>
          </a:prstGeom>
          <a:noFill/>
        </p:spPr>
        <p:txBody>
          <a:bodyPr wrap="square" rtlCol="0">
            <a:spAutoFit/>
          </a:bodyPr>
          <a:lstStyle/>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dirty="0"/>
              <a:t>消防救援机构检查人员对消防安全责任、消防安全技术条件、消防安全管理等有关事项进行检查时，逐项记录情况，有一项以上</a:t>
            </a:r>
            <a:r>
              <a:rPr lang="en-US" altLang="zh-CN" dirty="0"/>
              <a:t>(</a:t>
            </a:r>
            <a:r>
              <a:rPr lang="zh-CN" altLang="en-US" dirty="0"/>
              <a:t>含本数</a:t>
            </a:r>
            <a:r>
              <a:rPr lang="en-US" altLang="zh-CN" dirty="0"/>
              <a:t>)</a:t>
            </a:r>
            <a:r>
              <a:rPr lang="zh-CN" altLang="en-US" dirty="0"/>
              <a:t>重要事项的，判定为消防安全不合格</a:t>
            </a:r>
            <a:r>
              <a:rPr lang="en-US" altLang="zh-CN" dirty="0"/>
              <a:t>,</a:t>
            </a:r>
            <a:r>
              <a:rPr lang="zh-CN" altLang="en-US" dirty="0"/>
              <a:t>其他情形判定为消防安全合格。对判定为消防安全不合格的场所</a:t>
            </a:r>
            <a:r>
              <a:rPr lang="en-US" altLang="zh-CN" dirty="0"/>
              <a:t>,</a:t>
            </a:r>
            <a:r>
              <a:rPr lang="zh-CN" altLang="en-US" dirty="0"/>
              <a:t>采用告知承诺方式的，应当依法予以处罚，并制作送达</a:t>
            </a:r>
            <a:r>
              <a:rPr lang="en-US" altLang="zh-CN" dirty="0"/>
              <a:t>《</a:t>
            </a:r>
            <a:r>
              <a:rPr lang="zh-CN" altLang="en-US" dirty="0"/>
              <a:t>公众聚集场所消防安全检查责令限期改正通知书</a:t>
            </a:r>
            <a:r>
              <a:rPr lang="en-US" altLang="zh-CN" dirty="0"/>
              <a:t>》</a:t>
            </a:r>
            <a:r>
              <a:rPr lang="zh-CN" altLang="en-US" dirty="0"/>
              <a:t>不采用告知承诺方式的，制作送达</a:t>
            </a:r>
            <a:r>
              <a:rPr lang="en-US" altLang="zh-CN" dirty="0"/>
              <a:t>《</a:t>
            </a:r>
            <a:r>
              <a:rPr lang="zh-CN" altLang="en-US" dirty="0"/>
              <a:t>不同意投入使 用、营业决定书</a:t>
            </a:r>
            <a:r>
              <a:rPr lang="en-US" altLang="zh-CN" dirty="0"/>
              <a:t>》</a:t>
            </a:r>
            <a:r>
              <a:rPr lang="zh-CN" altLang="en-US" dirty="0"/>
              <a:t>。对判定为消防安全合格的场所，但存在其他消防安全事项的</a:t>
            </a:r>
            <a:r>
              <a:rPr lang="en-US" altLang="zh-CN" dirty="0"/>
              <a:t>,</a:t>
            </a:r>
            <a:r>
              <a:rPr lang="zh-CN" altLang="en-US" dirty="0"/>
              <a:t>，应当口头责令改正，并在</a:t>
            </a:r>
            <a:r>
              <a:rPr lang="en-US" altLang="zh-CN" dirty="0"/>
              <a:t>《</a:t>
            </a:r>
            <a:r>
              <a:rPr lang="zh-CN" altLang="en-US" dirty="0"/>
              <a:t>公众聚集场所投入使用、营业消防安全 检查记录表</a:t>
            </a:r>
            <a:r>
              <a:rPr lang="en-US" altLang="zh-CN" dirty="0"/>
              <a:t>》</a:t>
            </a:r>
            <a:r>
              <a:rPr lang="zh-CN" altLang="en-US" dirty="0"/>
              <a:t>中注明。</a:t>
            </a:r>
            <a:endParaRPr lang="en-US" altLang="zh-CN" sz="1800" kern="100" dirty="0">
              <a:solidFill>
                <a:srgbClr val="000000"/>
              </a:solidFill>
              <a:effectLst/>
              <a:latin typeface="+mn-ea"/>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8700315" y="612449"/>
            <a:ext cx="2845890" cy="455034"/>
          </a:xfrm>
          <a:prstGeom prst="rect">
            <a:avLst/>
          </a:prstGeom>
        </p:spPr>
      </p:pic>
      <p:sp>
        <p:nvSpPr>
          <p:cNvPr id="9" name="矩形: 圆角 8"/>
          <p:cNvSpPr/>
          <p:nvPr/>
        </p:nvSpPr>
        <p:spPr>
          <a:xfrm>
            <a:off x="660400" y="2211614"/>
            <a:ext cx="10858500" cy="3035299"/>
          </a:xfrm>
          <a:prstGeom prst="roundRect">
            <a:avLst>
              <a:gd name="adj" fmla="val 1378"/>
            </a:avLst>
          </a:prstGeom>
          <a:gradFill flip="none" rotWithShape="1">
            <a:gsLst>
              <a:gs pos="0">
                <a:schemeClr val="accent1">
                  <a:lumMod val="60000"/>
                  <a:lumOff val="40000"/>
                </a:schemeClr>
              </a:gs>
              <a:gs pos="50000">
                <a:schemeClr val="accent1"/>
              </a:gs>
            </a:gsLst>
            <a:lin ang="2700000" scaled="1"/>
            <a:tileRect/>
          </a:gradFill>
          <a:ln>
            <a:noFill/>
          </a:ln>
          <a:effectLst>
            <a:outerShdw blurRad="50800" dist="50800" dir="5400000" algn="ctr"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rmAutofit/>
          </a:bodyPr>
          <a:lstStyle/>
          <a:p>
            <a:pPr algn="ctr"/>
            <a:endParaRPr kumimoji="1" lang="zh-CN" altLang="en-US" b="1">
              <a:solidFill>
                <a:srgbClr val="FFFFFF"/>
              </a:solidFill>
              <a:latin typeface="Arial" panose="020B0604020202020204" pitchFamily="34" charset="0"/>
              <a:ea typeface="微软雅黑" panose="020B0503020204020204" pitchFamily="34" charset="-122"/>
            </a:endParaRPr>
          </a:p>
        </p:txBody>
      </p:sp>
      <p:pic>
        <p:nvPicPr>
          <p:cNvPr id="11" name="图片 10"/>
          <p:cNvPicPr>
            <a:picLocks noChangeAspect="1"/>
          </p:cNvPicPr>
          <p:nvPr/>
        </p:nvPicPr>
        <p:blipFill>
          <a:blip r:embed="rId2"/>
          <a:stretch>
            <a:fillRect/>
          </a:stretch>
        </p:blipFill>
        <p:spPr>
          <a:xfrm>
            <a:off x="4169428" y="2524444"/>
            <a:ext cx="2969344" cy="498281"/>
          </a:xfrm>
          <a:prstGeom prst="rect">
            <a:avLst/>
          </a:prstGeom>
        </p:spPr>
      </p:pic>
      <p:sp>
        <p:nvSpPr>
          <p:cNvPr id="12" name="文本框 11"/>
          <p:cNvSpPr txBox="1"/>
          <p:nvPr/>
        </p:nvSpPr>
        <p:spPr>
          <a:xfrm>
            <a:off x="1121988" y="3546144"/>
            <a:ext cx="9948023" cy="1337945"/>
          </a:xfrm>
          <a:prstGeom prst="rect">
            <a:avLst/>
          </a:prstGeom>
          <a:noFill/>
        </p:spPr>
        <p:txBody>
          <a:bodyPr wrap="square" rtlCol="0">
            <a:spAutoFit/>
          </a:bodyPr>
          <a:lstStyle/>
          <a:p>
            <a:pPr marL="0" marR="0" lvl="0" indent="457200" algn="l" defTabSz="914400" rtl="0" eaLnBrk="1" fontAlgn="auto" latinLnBrk="0" hangingPunct="1">
              <a:lnSpc>
                <a:spcPct val="150000"/>
              </a:lnSpc>
              <a:spcBef>
                <a:spcPts val="0"/>
              </a:spcBef>
              <a:spcAft>
                <a:spcPts val="0"/>
              </a:spcAft>
              <a:buClrTx/>
              <a:buSzTx/>
              <a:buFontTx/>
              <a:buNone/>
              <a:defRPr/>
            </a:pPr>
            <a:r>
              <a:rPr lang="zh-CN" altLang="en-US"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云南省开办餐饮、开办药店“高效办成一件事”推进工作分别由云南省市场监督管理局、药品监督管理局牵头，云南省消防救援总队等部门配合，云南省各级消防救援机构实现“高效办成一件事”的方式，将依托“高效办成一件事平台”进行消防业务办件的受理与审批。</a:t>
            </a:r>
            <a:endParaRPr lang="en-US" altLang="zh-CN"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任意多边形: 形状 12"/>
          <p:cNvSpPr/>
          <p:nvPr/>
        </p:nvSpPr>
        <p:spPr>
          <a:xfrm flipH="1">
            <a:off x="796137" y="5304733"/>
            <a:ext cx="10666687" cy="944628"/>
          </a:xfrm>
          <a:custGeom>
            <a:avLst/>
            <a:gdLst>
              <a:gd name="connsiteX0" fmla="*/ 985720 w 7449008"/>
              <a:gd name="connsiteY0" fmla="*/ 0 h 858753"/>
              <a:gd name="connsiteX1" fmla="*/ 0 w 7449008"/>
              <a:gd name="connsiteY1" fmla="*/ 429377 h 858753"/>
              <a:gd name="connsiteX2" fmla="*/ 985720 w 7449008"/>
              <a:gd name="connsiteY2" fmla="*/ 858753 h 858753"/>
              <a:gd name="connsiteX3" fmla="*/ 985720 w 7449008"/>
              <a:gd name="connsiteY3" fmla="*/ 647116 h 858753"/>
              <a:gd name="connsiteX4" fmla="*/ 983274 w 7449008"/>
              <a:gd name="connsiteY4" fmla="*/ 647083 h 858753"/>
              <a:gd name="connsiteX5" fmla="*/ 985720 w 7449008"/>
              <a:gd name="connsiteY5" fmla="*/ 647049 h 858753"/>
              <a:gd name="connsiteX6" fmla="*/ 985720 w 7449008"/>
              <a:gd name="connsiteY6" fmla="*/ 644065 h 858753"/>
              <a:gd name="connsiteX7" fmla="*/ 1205363 w 7449008"/>
              <a:gd name="connsiteY7" fmla="*/ 644065 h 858753"/>
              <a:gd name="connsiteX8" fmla="*/ 7449007 w 7449008"/>
              <a:gd name="connsiteY8" fmla="*/ 559234 h 858753"/>
              <a:gd name="connsiteX9" fmla="*/ 7449007 w 7449008"/>
              <a:gd name="connsiteY9" fmla="*/ 644065 h 858753"/>
              <a:gd name="connsiteX10" fmla="*/ 7449008 w 7449008"/>
              <a:gd name="connsiteY10" fmla="*/ 644065 h 858753"/>
              <a:gd name="connsiteX11" fmla="*/ 7449008 w 7449008"/>
              <a:gd name="connsiteY11" fmla="*/ 214688 h 858753"/>
              <a:gd name="connsiteX12" fmla="*/ 7449007 w 7449008"/>
              <a:gd name="connsiteY12" fmla="*/ 214688 h 858753"/>
              <a:gd name="connsiteX13" fmla="*/ 7449007 w 7449008"/>
              <a:gd name="connsiteY13" fmla="*/ 303441 h 858753"/>
              <a:gd name="connsiteX14" fmla="*/ 983274 w 7449008"/>
              <a:gd name="connsiteY14" fmla="*/ 215592 h 858753"/>
              <a:gd name="connsiteX15" fmla="*/ 1049772 w 7449008"/>
              <a:gd name="connsiteY15" fmla="*/ 214688 h 858753"/>
              <a:gd name="connsiteX16" fmla="*/ 985720 w 7449008"/>
              <a:gd name="connsiteY16" fmla="*/ 214688 h 858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49008" h="858753">
                <a:moveTo>
                  <a:pt x="985720" y="0"/>
                </a:moveTo>
                <a:lnTo>
                  <a:pt x="0" y="429377"/>
                </a:lnTo>
                <a:lnTo>
                  <a:pt x="985720" y="858753"/>
                </a:lnTo>
                <a:lnTo>
                  <a:pt x="985720" y="647116"/>
                </a:lnTo>
                <a:lnTo>
                  <a:pt x="983274" y="647083"/>
                </a:lnTo>
                <a:lnTo>
                  <a:pt x="985720" y="647049"/>
                </a:lnTo>
                <a:lnTo>
                  <a:pt x="985720" y="644065"/>
                </a:lnTo>
                <a:lnTo>
                  <a:pt x="1205363" y="644065"/>
                </a:lnTo>
                <a:lnTo>
                  <a:pt x="7449007" y="559234"/>
                </a:lnTo>
                <a:lnTo>
                  <a:pt x="7449007" y="644065"/>
                </a:lnTo>
                <a:lnTo>
                  <a:pt x="7449008" y="644065"/>
                </a:lnTo>
                <a:lnTo>
                  <a:pt x="7449008" y="214688"/>
                </a:lnTo>
                <a:lnTo>
                  <a:pt x="7449007" y="214688"/>
                </a:lnTo>
                <a:lnTo>
                  <a:pt x="7449007" y="303441"/>
                </a:lnTo>
                <a:lnTo>
                  <a:pt x="983274" y="215592"/>
                </a:lnTo>
                <a:lnTo>
                  <a:pt x="1049772" y="214688"/>
                </a:lnTo>
                <a:lnTo>
                  <a:pt x="985720" y="21468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等线" panose="02010600030101010101" charset="-122"/>
              <a:ea typeface="等线" panose="02010600030101010101" charset="-122"/>
              <a:cs typeface="+mn-cs"/>
            </a:endParaRPr>
          </a:p>
        </p:txBody>
      </p:sp>
      <p:pic>
        <p:nvPicPr>
          <p:cNvPr id="15" name="图片 14"/>
          <p:cNvPicPr>
            <a:picLocks noChangeAspect="1"/>
          </p:cNvPicPr>
          <p:nvPr/>
        </p:nvPicPr>
        <p:blipFill>
          <a:blip r:embed="rId3"/>
          <a:stretch>
            <a:fillRect/>
          </a:stretch>
        </p:blipFill>
        <p:spPr>
          <a:xfrm>
            <a:off x="9526068" y="5494822"/>
            <a:ext cx="1505843" cy="774259"/>
          </a:xfrm>
          <a:prstGeom prst="rect">
            <a:avLst/>
          </a:prstGeom>
        </p:spPr>
      </p:pic>
      <p:sp>
        <p:nvSpPr>
          <p:cNvPr id="16" name="文本框 15"/>
          <p:cNvSpPr txBox="1"/>
          <p:nvPr/>
        </p:nvSpPr>
        <p:spPr>
          <a:xfrm>
            <a:off x="7579817" y="5615218"/>
            <a:ext cx="353497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gradFill>
                  <a:gsLst>
                    <a:gs pos="0">
                      <a:srgbClr val="FCE8B5"/>
                    </a:gs>
                    <a:gs pos="100000">
                      <a:srgbClr val="ECC78A"/>
                    </a:gs>
                  </a:gsLst>
                  <a:lin ang="0" scaled="0"/>
                </a:gradFill>
                <a:effectLst>
                  <a:outerShdw blurRad="38100" dist="38100" dir="2700000" algn="tl">
                    <a:srgbClr val="000000">
                      <a:alpha val="43137"/>
                    </a:srgbClr>
                  </a:outerShdw>
                </a:effectLst>
                <a:uLnTx/>
                <a:uFillTx/>
                <a:latin typeface="OPPOSans H" panose="00020600040101010101" pitchFamily="18" charset="-122"/>
                <a:ea typeface="OPPOSans H" panose="00020600040101010101" pitchFamily="18" charset="-122"/>
                <a:cs typeface="OPPOSans H" panose="00020600040101010101" pitchFamily="18" charset="-122"/>
              </a:rPr>
              <a:t>云南各级消防救援机构实现</a:t>
            </a:r>
            <a:endParaRPr kumimoji="0" lang="zh-CN" altLang="en-US" sz="1800" b="1" i="0" u="none" strike="noStrike" kern="1200" cap="none" spc="0" normalizeH="0" baseline="0" noProof="0" dirty="0">
              <a:ln>
                <a:noFill/>
              </a:ln>
              <a:gradFill>
                <a:gsLst>
                  <a:gs pos="0">
                    <a:srgbClr val="FCE8B5"/>
                  </a:gs>
                  <a:gs pos="100000">
                    <a:srgbClr val="ECC78A"/>
                  </a:gs>
                </a:gsLst>
                <a:lin ang="0" scaled="0"/>
              </a:gradFill>
              <a:effectLst>
                <a:outerShdw blurRad="38100" dist="38100" dir="2700000" algn="tl">
                  <a:srgbClr val="000000">
                    <a:alpha val="43137"/>
                  </a:srgbClr>
                </a:outerShdw>
              </a:effectLst>
              <a:uLnTx/>
              <a:uFillTx/>
              <a:latin typeface="OPPOSans H" panose="00020600040101010101" pitchFamily="18" charset="-122"/>
              <a:ea typeface="OPPOSans H" panose="00020600040101010101" pitchFamily="18" charset="-122"/>
              <a:cs typeface="OPPOSans H" panose="00020600040101010101" pitchFamily="18" charset="-122"/>
            </a:endParaRPr>
          </a:p>
        </p:txBody>
      </p:sp>
      <p:sp>
        <p:nvSpPr>
          <p:cNvPr id="17" name="文本框 16"/>
          <p:cNvSpPr txBox="1"/>
          <p:nvPr/>
        </p:nvSpPr>
        <p:spPr>
          <a:xfrm>
            <a:off x="4803140" y="5608320"/>
            <a:ext cx="328358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OPPOSans H" panose="00020600040101010101" pitchFamily="18" charset="-122"/>
                <a:ea typeface="OPPOSans H" panose="00020600040101010101" pitchFamily="18" charset="-122"/>
                <a:cs typeface="OPPOSans H" panose="00020600040101010101" pitchFamily="18" charset="-122"/>
              </a:rPr>
              <a:t>云南省消防救援总队等部门配合</a:t>
            </a:r>
            <a:endParaRPr kumimoji="0" lang="zh-CN" altLang="en-US" sz="16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OPPOSans H" panose="00020600040101010101" pitchFamily="18" charset="-122"/>
              <a:ea typeface="OPPOSans H" panose="00020600040101010101" pitchFamily="18" charset="-122"/>
              <a:cs typeface="OPPOSans H" panose="00020600040101010101" pitchFamily="18" charset="-122"/>
            </a:endParaRPr>
          </a:p>
        </p:txBody>
      </p:sp>
      <p:sp>
        <p:nvSpPr>
          <p:cNvPr id="18" name="文本框 17"/>
          <p:cNvSpPr txBox="1"/>
          <p:nvPr/>
        </p:nvSpPr>
        <p:spPr>
          <a:xfrm>
            <a:off x="1165860" y="5621655"/>
            <a:ext cx="354012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rgbClr val="FFFFFF"/>
                </a:solidFill>
                <a:effectLst>
                  <a:outerShdw blurRad="38100" dist="38100" dir="2700000" algn="tl">
                    <a:srgbClr val="000000">
                      <a:alpha val="43137"/>
                    </a:srgbClr>
                  </a:outerShdw>
                </a:effectLst>
                <a:latin typeface="OPPOSans H" panose="00020600040101010101" pitchFamily="18" charset="-122"/>
                <a:ea typeface="OPPOSans H" panose="00020600040101010101" pitchFamily="18" charset="-122"/>
                <a:cs typeface="OPPOSans H" panose="00020600040101010101" pitchFamily="18" charset="-122"/>
              </a:rPr>
              <a:t>云南省市场监督局、药品监督局牵头</a:t>
            </a:r>
            <a:endParaRPr kumimoji="0" lang="zh-CN" altLang="en-US" sz="16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OPPOSans H" panose="00020600040101010101" pitchFamily="18" charset="-122"/>
              <a:ea typeface="OPPOSans H" panose="00020600040101010101" pitchFamily="18" charset="-122"/>
              <a:cs typeface="OPPOSans H" panose="00020600040101010101" pitchFamily="18" charset="-122"/>
            </a:endParaRPr>
          </a:p>
        </p:txBody>
      </p:sp>
      <p:sp>
        <p:nvSpPr>
          <p:cNvPr id="3" name="文本框 2"/>
          <p:cNvSpPr txBox="1"/>
          <p:nvPr/>
        </p:nvSpPr>
        <p:spPr>
          <a:xfrm>
            <a:off x="660400" y="523240"/>
            <a:ext cx="8295640" cy="953135"/>
          </a:xfrm>
          <a:prstGeom prst="rect">
            <a:avLst/>
          </a:prstGeom>
          <a:noFill/>
        </p:spPr>
        <p:txBody>
          <a:bodyPr wrap="square" rtlCol="0">
            <a:spAutoFit/>
          </a:bodyPr>
          <a:p>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处理之技</a:t>
            </a:r>
            <a:r>
              <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rPr>
              <a:t>—</a:t>
            </a:r>
            <a:r>
              <a:rPr lang="zh-CN" altLang="en-US"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sym typeface="+mn-ea"/>
              </a:rPr>
              <a:t>云南消防“高效办成一件事”实现方式</a:t>
            </a:r>
            <a:endParaRPr lang="zh-CN" altLang="en-US" sz="2800" dirty="0"/>
          </a:p>
          <a:p>
            <a:endParaRPr lang="en-US" altLang="zh-CN" sz="2800">
              <a:solidFill>
                <a:schemeClr val="accent1"/>
              </a:solidFill>
              <a:effectLst>
                <a:outerShdw blurRad="38100" dist="25400" dir="5400000" algn="ctr" rotWithShape="0">
                  <a:srgbClr val="6E747A">
                    <a:alpha val="43000"/>
                  </a:srgbClr>
                </a:outerShdw>
              </a:effectLst>
              <a:latin typeface="华文彩云" panose="02010800040101010101" charset="-122"/>
              <a:ea typeface="华文彩云" panose="02010800040101010101" charset="-122"/>
            </a:endParaRPr>
          </a:p>
        </p:txBody>
      </p:sp>
    </p:spTree>
  </p:cSld>
  <p:clrMapOvr>
    <a:masterClrMapping/>
  </p:clrMapOvr>
</p:sld>
</file>

<file path=ppt/theme/theme1.xml><?xml version="1.0" encoding="utf-8"?>
<a:theme xmlns:a="http://schemas.openxmlformats.org/drawingml/2006/main" name="Designed by iSlide">
  <a:themeElements>
    <a:clrScheme name="iSlide">
      <a:dk1>
        <a:srgbClr val="2F2F2F"/>
      </a:dk1>
      <a:lt1>
        <a:srgbClr val="FFFFFF"/>
      </a:lt1>
      <a:dk2>
        <a:srgbClr val="778495"/>
      </a:dk2>
      <a:lt2>
        <a:srgbClr val="F0F0F0"/>
      </a:lt2>
      <a:accent1>
        <a:srgbClr val="F22F38"/>
      </a:accent1>
      <a:accent2>
        <a:srgbClr val="FB8833"/>
      </a:accent2>
      <a:accent3>
        <a:srgbClr val="A63232"/>
      </a:accent3>
      <a:accent4>
        <a:srgbClr val="661F1F"/>
      </a:accent4>
      <a:accent5>
        <a:srgbClr val="B23636"/>
      </a:accent5>
      <a:accent6>
        <a:srgbClr val="B25959"/>
      </a:accent6>
      <a:hlink>
        <a:srgbClr val="F84D4D"/>
      </a:hlink>
      <a:folHlink>
        <a:srgbClr val="979797"/>
      </a:folHlink>
    </a:clrScheme>
    <a:fontScheme name="iSlide">
      <a:majorFont>
        <a:latin typeface="Arial"/>
        <a:ea typeface="微软雅黑"/>
        <a:cs typeface=""/>
      </a:majorFont>
      <a:minorFont>
        <a:latin typeface="Arial"/>
        <a:ea typeface="微软雅黑"/>
        <a:cs typeface=""/>
      </a:minorFont>
    </a:fontScheme>
    <a:fmtScheme name="iSlid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Slide">
    <a:dk1>
      <a:srgbClr val="2F2F2F"/>
    </a:dk1>
    <a:lt1>
      <a:srgbClr val="FFFFFF"/>
    </a:lt1>
    <a:dk2>
      <a:srgbClr val="778495"/>
    </a:dk2>
    <a:lt2>
      <a:srgbClr val="F0F0F0"/>
    </a:lt2>
    <a:accent1>
      <a:srgbClr val="F22F38"/>
    </a:accent1>
    <a:accent2>
      <a:srgbClr val="FB8833"/>
    </a:accent2>
    <a:accent3>
      <a:srgbClr val="A63232"/>
    </a:accent3>
    <a:accent4>
      <a:srgbClr val="661F1F"/>
    </a:accent4>
    <a:accent5>
      <a:srgbClr val="B23636"/>
    </a:accent5>
    <a:accent6>
      <a:srgbClr val="B25959"/>
    </a:accent6>
    <a:hlink>
      <a:srgbClr val="F84D4D"/>
    </a:hlink>
    <a:folHlink>
      <a:srgbClr val="979797"/>
    </a:folHlink>
  </a:clrScheme>
</a:themeOverride>
</file>

<file path=docProps/app.xml><?xml version="1.0" encoding="utf-8"?>
<Properties xmlns="http://schemas.openxmlformats.org/officeDocument/2006/extended-properties" xmlns:vt="http://schemas.openxmlformats.org/officeDocument/2006/docPropsVTypes">
  <TotalTime>0</TotalTime>
  <Words>3122</Words>
  <Application>WPS 演示</Application>
  <PresentationFormat>宽屏</PresentationFormat>
  <Paragraphs>212</Paragraphs>
  <Slides>18</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18</vt:i4>
      </vt:variant>
    </vt:vector>
  </HeadingPairs>
  <TitlesOfParts>
    <vt:vector size="32" baseType="lpstr">
      <vt:lpstr>Arial</vt:lpstr>
      <vt:lpstr>宋体</vt:lpstr>
      <vt:lpstr>Wingdings</vt:lpstr>
      <vt:lpstr>华文彩云</vt:lpstr>
      <vt:lpstr>Times New Roman</vt:lpstr>
      <vt:lpstr>微软雅黑</vt:lpstr>
      <vt:lpstr>思源宋体 CN Heavy</vt:lpstr>
      <vt:lpstr>方正仿宋_GBK</vt:lpstr>
      <vt:lpstr>汉仪综艺体简</vt:lpstr>
      <vt:lpstr>等线</vt:lpstr>
      <vt:lpstr>OPPOSans H</vt:lpstr>
      <vt:lpstr>Arial Unicode MS</vt:lpstr>
      <vt:lpstr>Calibri</vt:lpstr>
      <vt:lpstr>Designed by iSlide</vt:lpstr>
      <vt:lpstr>PowerPoint 演示文稿</vt:lpstr>
      <vt:lpstr>PowerPoint 演示文稿</vt:lpstr>
      <vt:lpstr>   前世今生—公众聚集场所投入使用、营业前消防安全检查</vt:lpstr>
      <vt:lpstr>PowerPoint 演示文稿</vt:lpstr>
      <vt:lpstr>PowerPoint 演示文稿</vt:lpstr>
      <vt:lpstr>PowerPoint 演示文稿</vt:lpstr>
      <vt:lpstr>PowerPoint 演示文稿</vt:lpstr>
      <vt:lpstr>公众聚集场所投入使用、营业前消防安全检查</vt:lpstr>
      <vt:lpstr>PowerPoint 演示文稿</vt:lpstr>
      <vt:lpstr>PowerPoint 演示文稿</vt:lpstr>
      <vt:lpstr>PowerPoint 演示文稿</vt:lpstr>
      <vt:lpstr>PowerPoint 演示文稿</vt:lpstr>
      <vt:lpstr>PowerPoint 演示文稿</vt:lpstr>
      <vt:lpstr>办理流程</vt:lpstr>
      <vt:lpstr>办理流程</vt:lpstr>
      <vt:lpstr>PowerPoint 演示文稿</vt:lpstr>
      <vt:lpstr>PowerPoint 演示文稿</vt:lpstr>
      <vt:lpstr>办理流程</vt:lpstr>
    </vt:vector>
  </TitlesOfParts>
  <Company>iSlide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iSlide PowerPoint Template</dc:title>
  <dc:creator>iSlide</dc:creator>
  <cp:lastModifiedBy>哭都要笑着</cp:lastModifiedBy>
  <cp:revision>94</cp:revision>
  <dcterms:created xsi:type="dcterms:W3CDTF">2023-06-05T05:58:00Z</dcterms:created>
  <dcterms:modified xsi:type="dcterms:W3CDTF">2025-03-31T06:37:38Z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6821135CCC064575873D294F0F922E02_12</vt:lpwstr>
  </property>
</Properties>
</file>