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handoutMasterIdLst>
    <p:handoutMasterId r:id="rId22"/>
  </p:handoutMasterIdLst>
  <p:sldIdLst>
    <p:sldId id="286" r:id="rId2"/>
    <p:sldId id="287" r:id="rId3"/>
    <p:sldId id="11346" r:id="rId4"/>
    <p:sldId id="257" r:id="rId5"/>
    <p:sldId id="271" r:id="rId6"/>
    <p:sldId id="11343" r:id="rId7"/>
    <p:sldId id="11344" r:id="rId8"/>
    <p:sldId id="11374" r:id="rId9"/>
    <p:sldId id="11371" r:id="rId10"/>
    <p:sldId id="11382" r:id="rId11"/>
    <p:sldId id="11376" r:id="rId12"/>
    <p:sldId id="11378" r:id="rId13"/>
    <p:sldId id="11405" r:id="rId14"/>
    <p:sldId id="11398" r:id="rId15"/>
    <p:sldId id="11399" r:id="rId16"/>
    <p:sldId id="11400" r:id="rId17"/>
    <p:sldId id="11401" r:id="rId18"/>
    <p:sldId id="11406" r:id="rId19"/>
    <p:sldId id="11407" r:id="rId20"/>
  </p:sldIdLst>
  <p:sldSz cx="12192000" cy="6858000"/>
  <p:notesSz cx="7104063" cy="10234613"/>
  <p:custDataLst>
    <p:tags r:id="rId2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3" userDrawn="1">
          <p15:clr>
            <a:srgbClr val="A4A3A4"/>
          </p15:clr>
        </p15:guide>
        <p15:guide id="2" pos="391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微软用户" initials="微" lastIdx="1" clrIdx="0"/>
  <p:cmAuthor id="2" name="yang" initials="y"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1F4FB"/>
    <a:srgbClr val="278DF0"/>
    <a:srgbClr val="70AD47"/>
    <a:srgbClr val="58A6F3"/>
    <a:srgbClr val="0A3DAC"/>
    <a:srgbClr val="8AC9FF"/>
    <a:srgbClr val="A4D2FC"/>
    <a:srgbClr val="024EC2"/>
    <a:srgbClr val="63B0F7"/>
    <a:srgbClr val="1A6A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69" autoAdjust="0"/>
    <p:restoredTop sz="90727" autoAdjust="0"/>
  </p:normalViewPr>
  <p:slideViewPr>
    <p:cSldViewPr snapToGrid="0" showGuides="1">
      <p:cViewPr varScale="1">
        <p:scale>
          <a:sx n="92" d="100"/>
          <a:sy n="92" d="100"/>
        </p:scale>
        <p:origin x="569" y="52"/>
      </p:cViewPr>
      <p:guideLst>
        <p:guide orient="horz" pos="2153"/>
        <p:guide pos="3919"/>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t>2024/5/31</a:t>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t>2024/5/31</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10</a:t>
            </a:fld>
            <a:endParaRPr lang="zh-CN" altLang="en-US"/>
          </a:p>
        </p:txBody>
      </p:sp>
    </p:spTree>
    <p:extLst>
      <p:ext uri="{BB962C8B-B14F-4D97-AF65-F5344CB8AC3E}">
        <p14:creationId xmlns:p14="http://schemas.microsoft.com/office/powerpoint/2010/main" val="15899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12</a:t>
            </a:fld>
            <a:endParaRPr lang="zh-CN" altLang="en-US"/>
          </a:p>
        </p:txBody>
      </p:sp>
    </p:spTree>
    <p:extLst>
      <p:ext uri="{BB962C8B-B14F-4D97-AF65-F5344CB8AC3E}">
        <p14:creationId xmlns:p14="http://schemas.microsoft.com/office/powerpoint/2010/main" val="166367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13</a:t>
            </a:fld>
            <a:endParaRPr lang="zh-CN" altLang="en-US"/>
          </a:p>
        </p:txBody>
      </p:sp>
    </p:spTree>
    <p:extLst>
      <p:ext uri="{BB962C8B-B14F-4D97-AF65-F5344CB8AC3E}">
        <p14:creationId xmlns:p14="http://schemas.microsoft.com/office/powerpoint/2010/main" val="4111730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15</a:t>
            </a:fld>
            <a:endParaRPr lang="zh-CN" altLang="en-US"/>
          </a:p>
        </p:txBody>
      </p:sp>
    </p:spTree>
    <p:extLst>
      <p:ext uri="{BB962C8B-B14F-4D97-AF65-F5344CB8AC3E}">
        <p14:creationId xmlns:p14="http://schemas.microsoft.com/office/powerpoint/2010/main" val="35512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16</a:t>
            </a:fld>
            <a:endParaRPr lang="zh-CN" altLang="en-US"/>
          </a:p>
        </p:txBody>
      </p:sp>
    </p:spTree>
    <p:extLst>
      <p:ext uri="{BB962C8B-B14F-4D97-AF65-F5344CB8AC3E}">
        <p14:creationId xmlns:p14="http://schemas.microsoft.com/office/powerpoint/2010/main" val="1400196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005711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286636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gradFill rotWithShape="1">
          <a:gsLst>
            <a:gs pos="0">
              <a:schemeClr val="bg1"/>
            </a:gs>
            <a:gs pos="100000">
              <a:schemeClr val="bg1">
                <a:lumMod val="85000"/>
              </a:schemeClr>
            </a:gs>
          </a:gsLst>
          <a:lin ang="5400000" scaled="0"/>
        </a:gra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defRPr>
            </a:lvl1pPr>
          </a:lstStyle>
          <a:p>
            <a:r>
              <a:rPr lang="zh-CN" altLang="en-US" dirty="0"/>
              <a:t>单击此处添加标题</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tx1">
                    <a:lumMod val="65000"/>
                    <a:lumOff val="35000"/>
                  </a:schemeClr>
                </a:solidFill>
                <a:effectLst/>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内容版式一">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r="48229" b="8012"/>
          <a:stretch>
            <a:fillRect/>
          </a:stretch>
        </p:blipFill>
        <p:spPr>
          <a:xfrm flipH="1">
            <a:off x="5880037" y="981363"/>
            <a:ext cx="6311962" cy="5876637"/>
          </a:xfrm>
          <a:prstGeom prst="rect">
            <a:avLst/>
          </a:prstGeom>
        </p:spPr>
      </p:pic>
      <p:pic>
        <p:nvPicPr>
          <p:cNvPr id="15" name="图片 14"/>
          <p:cNvPicPr>
            <a:picLocks noChangeAspect="1"/>
          </p:cNvPicPr>
          <p:nvPr userDrawn="1"/>
        </p:nvPicPr>
        <p:blipFill rotWithShape="1">
          <a:blip r:embed="rId2">
            <a:extLst>
              <a:ext uri="{28A0092B-C50C-407E-A947-70E740481C1C}">
                <a14:useLocalDpi xmlns:a14="http://schemas.microsoft.com/office/drawing/2010/main" val="0"/>
              </a:ext>
            </a:extLst>
          </a:blip>
          <a:srcRect r="48229" b="8012"/>
          <a:stretch>
            <a:fillRect/>
          </a:stretch>
        </p:blipFill>
        <p:spPr>
          <a:xfrm>
            <a:off x="0" y="981363"/>
            <a:ext cx="6311962" cy="5876637"/>
          </a:xfrm>
          <a:prstGeom prst="rect">
            <a:avLst/>
          </a:prstGeom>
        </p:spPr>
      </p:pic>
      <p:pic>
        <p:nvPicPr>
          <p:cNvPr id="16" name="图片 15"/>
          <p:cNvPicPr>
            <a:picLocks noChangeAspect="1"/>
          </p:cNvPicPr>
          <p:nvPr userDrawn="1"/>
        </p:nvPicPr>
        <p:blipFill rotWithShape="1">
          <a:blip r:embed="rId2">
            <a:extLst>
              <a:ext uri="{28A0092B-C50C-407E-A947-70E740481C1C}">
                <a14:useLocalDpi xmlns:a14="http://schemas.microsoft.com/office/drawing/2010/main" val="0"/>
              </a:ext>
            </a:extLst>
          </a:blip>
          <a:srcRect l="10874" r="48229" b="95492"/>
          <a:stretch>
            <a:fillRect/>
          </a:stretch>
        </p:blipFill>
        <p:spPr>
          <a:xfrm>
            <a:off x="0" y="0"/>
            <a:ext cx="6854603" cy="981363"/>
          </a:xfrm>
          <a:prstGeom prst="rect">
            <a:avLst/>
          </a:prstGeom>
        </p:spPr>
      </p:pic>
      <p:pic>
        <p:nvPicPr>
          <p:cNvPr id="17" name="图片 16"/>
          <p:cNvPicPr>
            <a:picLocks noChangeAspect="1"/>
          </p:cNvPicPr>
          <p:nvPr userDrawn="1"/>
        </p:nvPicPr>
        <p:blipFill rotWithShape="1">
          <a:blip r:embed="rId2">
            <a:extLst>
              <a:ext uri="{28A0092B-C50C-407E-A947-70E740481C1C}">
                <a14:useLocalDpi xmlns:a14="http://schemas.microsoft.com/office/drawing/2010/main" val="0"/>
              </a:ext>
            </a:extLst>
          </a:blip>
          <a:srcRect l="10874" r="48229" b="95492"/>
          <a:stretch>
            <a:fillRect/>
          </a:stretch>
        </p:blipFill>
        <p:spPr>
          <a:xfrm flipH="1">
            <a:off x="5337396" y="0"/>
            <a:ext cx="6854603" cy="981363"/>
          </a:xfrm>
          <a:prstGeom prst="rect">
            <a:avLst/>
          </a:prstGeom>
        </p:spPr>
      </p:pic>
      <p:cxnSp>
        <p:nvCxnSpPr>
          <p:cNvPr id="28" name="直线连接符 36"/>
          <p:cNvCxnSpPr/>
          <p:nvPr userDrawn="1"/>
        </p:nvCxnSpPr>
        <p:spPr>
          <a:xfrm flipV="1">
            <a:off x="1286366" y="6530030"/>
            <a:ext cx="0" cy="17567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email">
            <a:extLst>
              <a:ext uri="{BEBA8EAE-BF5A-486C-A8C5-ECC9F3942E4B}">
                <a14:imgProps xmlns:a14="http://schemas.microsoft.com/office/drawing/2010/main">
                  <a14:imgLayer r:embed="rId3">
                    <a14:imgEffect>
                      <a14:saturation sat="0"/>
                    </a14:imgEffect>
                  </a14:imgLayer>
                </a14:imgProps>
              </a:ext>
            </a:extLst>
          </a:blip>
          <a:stretch>
            <a:fillRect/>
          </a:stretch>
        </p:blipFill>
        <p:spPr>
          <a:xfrm flipH="1">
            <a:off x="0" y="1193"/>
            <a:ext cx="12192000" cy="6858000"/>
          </a:xfrm>
          <a:prstGeom prst="rect">
            <a:avLst/>
          </a:prstGeom>
          <a:gradFill>
            <a:gsLst>
              <a:gs pos="100000">
                <a:schemeClr val="bg1">
                  <a:alpha val="12000"/>
                </a:schemeClr>
              </a:gs>
              <a:gs pos="0">
                <a:schemeClr val="bg1">
                  <a:alpha val="0"/>
                </a:schemeClr>
              </a:gs>
            </a:gsLst>
            <a:lin ang="8100000" scaled="1"/>
          </a:gradFill>
        </p:spPr>
      </p:pic>
      <p:sp>
        <p:nvSpPr>
          <p:cNvPr id="4" name="矩形 3"/>
          <p:cNvSpPr/>
          <p:nvPr userDrawn="1"/>
        </p:nvSpPr>
        <p:spPr>
          <a:xfrm>
            <a:off x="0" y="-1"/>
            <a:ext cx="12192000" cy="6858001"/>
          </a:xfrm>
          <a:prstGeom prst="rect">
            <a:avLst/>
          </a:prstGeom>
          <a:gradFill flip="none" rotWithShape="1">
            <a:gsLst>
              <a:gs pos="100000">
                <a:schemeClr val="bg1">
                  <a:alpha val="82000"/>
                </a:schemeClr>
              </a:gs>
              <a:gs pos="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solidFill>
                <a:prstClr val="white"/>
              </a:solidFill>
            </a:endParaRPr>
          </a:p>
        </p:txBody>
      </p:sp>
      <p:sp>
        <p:nvSpPr>
          <p:cNvPr id="5" name="矩形 4"/>
          <p:cNvSpPr/>
          <p:nvPr userDrawn="1"/>
        </p:nvSpPr>
        <p:spPr>
          <a:xfrm>
            <a:off x="0" y="-1193"/>
            <a:ext cx="4318000" cy="19112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prstClr val="white"/>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正文-3">
    <p:spTree>
      <p:nvGrpSpPr>
        <p:cNvPr id="1" name=""/>
        <p:cNvGrpSpPr/>
        <p:nvPr/>
      </p:nvGrpSpPr>
      <p:grpSpPr>
        <a:xfrm>
          <a:off x="0" y="0"/>
          <a:ext cx="0" cy="0"/>
          <a:chOff x="0" y="0"/>
          <a:chExt cx="0" cy="0"/>
        </a:xfrm>
      </p:grpSpPr>
      <p:pic>
        <p:nvPicPr>
          <p:cNvPr id="2" name="图片 1" descr="图片包含 游戏机, 水, 骑, 男人&#10;&#10;描述已自动生成"/>
          <p:cNvPicPr>
            <a:picLocks noChangeAspect="1"/>
          </p:cNvPicPr>
          <p:nvPr userDrawn="1"/>
        </p:nvPicPr>
        <p:blipFill rotWithShape="1">
          <a:blip r:embed="rId2" cstate="print">
            <a:extLst>
              <a:ext uri="{28A0092B-C50C-407E-A947-70E740481C1C}">
                <a14:useLocalDpi xmlns:a14="http://schemas.microsoft.com/office/drawing/2010/main" val="0"/>
              </a:ext>
            </a:extLst>
          </a:blip>
          <a:srcRect t="19623"/>
          <a:stretch>
            <a:fillRect/>
          </a:stretch>
        </p:blipFill>
        <p:spPr>
          <a:xfrm>
            <a:off x="1" y="-1"/>
            <a:ext cx="12191999" cy="6858001"/>
          </a:xfrm>
          <a:prstGeom prst="rect">
            <a:avLst/>
          </a:prstGeom>
        </p:spPr>
      </p:pic>
      <p:sp>
        <p:nvSpPr>
          <p:cNvPr id="3" name="矩形 2"/>
          <p:cNvSpPr/>
          <p:nvPr userDrawn="1"/>
        </p:nvSpPr>
        <p:spPr>
          <a:xfrm>
            <a:off x="1456" y="6436238"/>
            <a:ext cx="12192000" cy="422800"/>
          </a:xfrm>
          <a:prstGeom prst="rect">
            <a:avLst/>
          </a:prstGeom>
          <a:gradFill>
            <a:gsLst>
              <a:gs pos="4000">
                <a:schemeClr val="accent1">
                  <a:lumMod val="75000"/>
                </a:schemeClr>
              </a:gs>
              <a:gs pos="82000">
                <a:schemeClr val="accent1">
                  <a:lumMod val="45000"/>
                  <a:lumOff val="55000"/>
                  <a:alpha val="0"/>
                </a:schemeClr>
              </a:gs>
              <a:gs pos="100000">
                <a:schemeClr val="accent1">
                  <a:lumMod val="60000"/>
                  <a:lumOff val="4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sz="1800" dirty="0">
              <a:latin typeface="微软雅黑" panose="020B0503020204020204" pitchFamily="34" charset="-122"/>
              <a:ea typeface="微软雅黑" panose="020B0503020204020204" pitchFamily="34" charset="-122"/>
            </a:endParaRPr>
          </a:p>
        </p:txBody>
      </p:sp>
      <p:sp>
        <p:nvSpPr>
          <p:cNvPr id="4" name="矩形 3"/>
          <p:cNvSpPr/>
          <p:nvPr userDrawn="1"/>
        </p:nvSpPr>
        <p:spPr>
          <a:xfrm>
            <a:off x="0" y="6394381"/>
            <a:ext cx="12192000" cy="415704"/>
          </a:xfrm>
          <a:prstGeom prst="rect">
            <a:avLst/>
          </a:prstGeom>
          <a:gradFill>
            <a:gsLst>
              <a:gs pos="0">
                <a:schemeClr val="accent1">
                  <a:lumMod val="60000"/>
                  <a:lumOff val="40000"/>
                </a:schemeClr>
              </a:gs>
              <a:gs pos="82000">
                <a:schemeClr val="accent1">
                  <a:lumMod val="45000"/>
                  <a:lumOff val="55000"/>
                  <a:alpha val="0"/>
                </a:schemeClr>
              </a:gs>
              <a:gs pos="100000">
                <a:schemeClr val="accent1">
                  <a:lumMod val="60000"/>
                  <a:lumOff val="4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sz="1800" dirty="0">
              <a:latin typeface="微软雅黑" panose="020B0503020204020204" pitchFamily="34" charset="-122"/>
              <a:ea typeface="微软雅黑" panose="020B0503020204020204" pitchFamily="34" charset="-122"/>
            </a:endParaRPr>
          </a:p>
        </p:txBody>
      </p:sp>
      <p:sp>
        <p:nvSpPr>
          <p:cNvPr id="5" name="文本占位符 6"/>
          <p:cNvSpPr>
            <a:spLocks noGrp="1" noChangeArrowheads="1"/>
          </p:cNvSpPr>
          <p:nvPr userDrawn="1"/>
        </p:nvSpPr>
        <p:spPr bwMode="auto">
          <a:xfrm>
            <a:off x="1270636" y="6400869"/>
            <a:ext cx="601663" cy="317500"/>
          </a:xfrm>
          <a:prstGeom prst="rect">
            <a:avLst/>
          </a:prstGeom>
          <a:no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marL="22847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7419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1991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6563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defTabSz="914400" eaLnBrk="1" hangingPunct="1">
              <a:spcBef>
                <a:spcPts val="750"/>
              </a:spcBef>
              <a:buFont typeface="Arial" panose="020B0604020202020204" pitchFamily="34" charset="0"/>
              <a:buNone/>
              <a:defRPr/>
            </a:pPr>
            <a:r>
              <a:rPr lang="zh-CN" altLang="en-US" sz="600" noProof="1">
                <a:solidFill>
                  <a:schemeClr val="bg1"/>
                </a:solidFill>
                <a:latin typeface="SimSun-ExtB" panose="02010609060101010101" pitchFamily="49" charset="-122"/>
                <a:ea typeface="SimSun-ExtB" panose="02010609060101010101" pitchFamily="49" charset="-122"/>
              </a:rPr>
              <a:t>股票代码</a:t>
            </a:r>
          </a:p>
        </p:txBody>
      </p:sp>
      <p:sp>
        <p:nvSpPr>
          <p:cNvPr id="6" name="文本占位符 6"/>
          <p:cNvSpPr>
            <a:spLocks noGrp="1" noChangeArrowheads="1"/>
          </p:cNvSpPr>
          <p:nvPr userDrawn="1"/>
        </p:nvSpPr>
        <p:spPr bwMode="auto">
          <a:xfrm>
            <a:off x="1609579" y="6501968"/>
            <a:ext cx="494720" cy="119887"/>
          </a:xfrm>
          <a:prstGeom prst="rect">
            <a:avLst/>
          </a:prstGeom>
          <a:no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marL="22847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7419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1991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6563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defTabSz="914400" eaLnBrk="1" hangingPunct="1">
              <a:spcBef>
                <a:spcPts val="750"/>
              </a:spcBef>
              <a:buFont typeface="Arial" panose="020B0604020202020204" pitchFamily="34" charset="0"/>
              <a:buNone/>
              <a:defRPr/>
            </a:pPr>
            <a:r>
              <a:rPr lang="en-US" altLang="zh-CN" sz="600" b="1" noProof="1">
                <a:solidFill>
                  <a:schemeClr val="bg1"/>
                </a:solidFill>
                <a:latin typeface="微软雅黑" panose="020B0503020204020204" pitchFamily="34" charset="-122"/>
                <a:ea typeface="微软雅黑" panose="020B0503020204020204" pitchFamily="34" charset="-122"/>
              </a:rPr>
              <a:t>002777</a:t>
            </a:r>
            <a:endParaRPr lang="zh-CN" altLang="en-US" sz="600" b="1" noProof="1">
              <a:solidFill>
                <a:schemeClr val="bg1"/>
              </a:solidFill>
              <a:latin typeface="微软雅黑" panose="020B0503020204020204" pitchFamily="34" charset="-122"/>
              <a:ea typeface="微软雅黑" panose="020B0503020204020204" pitchFamily="34" charset="-122"/>
            </a:endParaRPr>
          </a:p>
        </p:txBody>
      </p:sp>
      <p:sp>
        <p:nvSpPr>
          <p:cNvPr id="7" name="文本框 7"/>
          <p:cNvSpPr txBox="1">
            <a:spLocks noChangeArrowheads="1"/>
          </p:cNvSpPr>
          <p:nvPr userDrawn="1"/>
        </p:nvSpPr>
        <p:spPr bwMode="auto">
          <a:xfrm>
            <a:off x="1268408" y="6593793"/>
            <a:ext cx="1874523" cy="169238"/>
          </a:xfrm>
          <a:prstGeom prst="rect">
            <a:avLst/>
          </a:prstGeom>
          <a:noFill/>
          <a:ln>
            <a:noFill/>
          </a:ln>
        </p:spPr>
        <p:txBody>
          <a:bodyPr wrap="square">
            <a:spAutoFit/>
          </a:bodyPr>
          <a:lstStyle/>
          <a:p>
            <a:pPr algn="just">
              <a:defRPr/>
            </a:pPr>
            <a:r>
              <a:rPr kumimoji="1" lang="en-US" altLang="zh-CN" sz="500" dirty="0">
                <a:solidFill>
                  <a:schemeClr val="bg1"/>
                </a:solidFill>
                <a:latin typeface="微软雅黑" panose="020B0503020204020204" pitchFamily="34" charset="-122"/>
                <a:ea typeface="微软雅黑" panose="020B0503020204020204" pitchFamily="34" charset="-122"/>
              </a:rPr>
              <a:t>SICHUAN</a:t>
            </a:r>
            <a:r>
              <a:rPr kumimoji="1" lang="zh-CN" altLang="en-US" sz="500" dirty="0">
                <a:solidFill>
                  <a:schemeClr val="bg1"/>
                </a:solidFill>
                <a:latin typeface="微软雅黑" panose="020B0503020204020204" pitchFamily="34" charset="-122"/>
                <a:ea typeface="微软雅黑" panose="020B0503020204020204" pitchFamily="34" charset="-122"/>
              </a:rPr>
              <a:t> </a:t>
            </a:r>
            <a:r>
              <a:rPr kumimoji="1" lang="en-US" altLang="zh-CN" sz="500" dirty="0">
                <a:solidFill>
                  <a:schemeClr val="bg1"/>
                </a:solidFill>
                <a:latin typeface="微软雅黑" panose="020B0503020204020204" pitchFamily="34" charset="-122"/>
                <a:ea typeface="微软雅黑" panose="020B0503020204020204" pitchFamily="34" charset="-122"/>
              </a:rPr>
              <a:t>JIUYUAN YINHAI  SOFTWARE CO.,LTD.</a:t>
            </a:r>
            <a:endParaRPr kumimoji="1" lang="zh-CN" altLang="en-US" sz="500" dirty="0">
              <a:solidFill>
                <a:schemeClr val="bg1"/>
              </a:solidFill>
              <a:latin typeface="微软雅黑" panose="020B0503020204020204" pitchFamily="34" charset="-122"/>
              <a:ea typeface="微软雅黑" panose="020B0503020204020204" pitchFamily="34" charset="-122"/>
            </a:endParaRPr>
          </a:p>
        </p:txBody>
      </p:sp>
      <p:sp>
        <p:nvSpPr>
          <p:cNvPr id="8" name="文本占位符 6"/>
          <p:cNvSpPr>
            <a:spLocks noGrp="1" noChangeArrowheads="1"/>
          </p:cNvSpPr>
          <p:nvPr userDrawn="1"/>
        </p:nvSpPr>
        <p:spPr bwMode="auto">
          <a:xfrm>
            <a:off x="9583031" y="6400869"/>
            <a:ext cx="965200" cy="317500"/>
          </a:xfrm>
          <a:prstGeom prst="rect">
            <a:avLst/>
          </a:prstGeom>
          <a:no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marL="22847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7419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1991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6563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defTabSz="914400" eaLnBrk="1" hangingPunct="1">
              <a:spcBef>
                <a:spcPts val="750"/>
              </a:spcBef>
              <a:buFont typeface="Arial" panose="020B0604020202020204" pitchFamily="34" charset="0"/>
              <a:buNone/>
              <a:defRPr/>
            </a:pPr>
            <a:r>
              <a:rPr lang="zh-CN" altLang="en-US" sz="600" noProof="1">
                <a:solidFill>
                  <a:schemeClr val="accent1">
                    <a:lumMod val="75000"/>
                  </a:schemeClr>
                </a:solidFill>
                <a:latin typeface="微软雅黑" panose="020B0503020204020204" pitchFamily="34" charset="-122"/>
                <a:ea typeface="微软雅黑" panose="020B0503020204020204" pitchFamily="34" charset="-122"/>
              </a:rPr>
              <a:t>客户服务热线</a:t>
            </a:r>
          </a:p>
        </p:txBody>
      </p:sp>
      <p:sp>
        <p:nvSpPr>
          <p:cNvPr id="9" name="文本占位符 6"/>
          <p:cNvSpPr>
            <a:spLocks noGrp="1" noChangeArrowheads="1"/>
          </p:cNvSpPr>
          <p:nvPr userDrawn="1"/>
        </p:nvSpPr>
        <p:spPr bwMode="auto">
          <a:xfrm>
            <a:off x="9583031" y="6517061"/>
            <a:ext cx="965200" cy="317500"/>
          </a:xfrm>
          <a:prstGeom prst="rect">
            <a:avLst/>
          </a:prstGeom>
          <a:no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marL="22847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7419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1991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6563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defTabSz="914400" eaLnBrk="1" hangingPunct="1">
              <a:spcBef>
                <a:spcPts val="750"/>
              </a:spcBef>
              <a:buFont typeface="Arial" panose="020B0604020202020204" pitchFamily="34" charset="0"/>
              <a:buNone/>
              <a:defRPr/>
            </a:pPr>
            <a:r>
              <a:rPr lang="en-US" altLang="zh-CN" sz="500" noProof="1">
                <a:solidFill>
                  <a:schemeClr val="accent1">
                    <a:lumMod val="75000"/>
                  </a:schemeClr>
                </a:solidFill>
                <a:latin typeface="微软雅黑" panose="020B0503020204020204" pitchFamily="34" charset="-122"/>
                <a:ea typeface="微软雅黑" panose="020B0503020204020204" pitchFamily="34" charset="-122"/>
              </a:rPr>
              <a:t>CONTACT US</a:t>
            </a:r>
            <a:endParaRPr lang="zh-CN" altLang="en-US" sz="500" noProof="1">
              <a:solidFill>
                <a:schemeClr val="accent1">
                  <a:lumMod val="75000"/>
                </a:schemeClr>
              </a:solidFill>
              <a:latin typeface="微软雅黑" panose="020B0503020204020204" pitchFamily="34" charset="-122"/>
              <a:ea typeface="微软雅黑" panose="020B0503020204020204" pitchFamily="34" charset="-122"/>
            </a:endParaRPr>
          </a:p>
        </p:txBody>
      </p:sp>
      <p:sp>
        <p:nvSpPr>
          <p:cNvPr id="10" name="文本占位符 6"/>
          <p:cNvSpPr>
            <a:spLocks noGrp="1" noChangeArrowheads="1"/>
          </p:cNvSpPr>
          <p:nvPr userDrawn="1"/>
        </p:nvSpPr>
        <p:spPr bwMode="auto">
          <a:xfrm>
            <a:off x="10065630" y="6454650"/>
            <a:ext cx="2024063" cy="317500"/>
          </a:xfrm>
          <a:prstGeom prst="rect">
            <a:avLst/>
          </a:prstGeom>
          <a:no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marL="22847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7419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1991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656330" indent="190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defTabSz="914400" eaLnBrk="1" hangingPunct="1">
              <a:spcBef>
                <a:spcPts val="750"/>
              </a:spcBef>
              <a:buFont typeface="Arial" panose="020B0604020202020204" pitchFamily="34" charset="0"/>
              <a:buNone/>
              <a:defRPr/>
            </a:pPr>
            <a:r>
              <a:rPr lang="en-US" altLang="zh-CN" sz="1600" b="1" noProof="1">
                <a:solidFill>
                  <a:schemeClr val="accent1">
                    <a:lumMod val="75000"/>
                  </a:schemeClr>
                </a:solidFill>
                <a:latin typeface="微软雅黑" panose="020B0503020204020204" pitchFamily="34" charset="-122"/>
                <a:ea typeface="微软雅黑" panose="020B0503020204020204" pitchFamily="34" charset="-122"/>
              </a:rPr>
              <a:t>400-670-2777</a:t>
            </a:r>
            <a:endParaRPr lang="zh-CN" altLang="en-US" sz="1600" b="1" noProof="1">
              <a:solidFill>
                <a:schemeClr val="accent1">
                  <a:lumMod val="75000"/>
                </a:schemeClr>
              </a:solidFill>
              <a:latin typeface="微软雅黑" panose="020B0503020204020204" pitchFamily="34" charset="-122"/>
              <a:ea typeface="微软雅黑" panose="020B0503020204020204" pitchFamily="34" charset="-122"/>
            </a:endParaRPr>
          </a:p>
        </p:txBody>
      </p:sp>
      <p:sp>
        <p:nvSpPr>
          <p:cNvPr id="11" name="telephone-auricular-with-cable_15886"/>
          <p:cNvSpPr>
            <a:spLocks noChangeAspect="1"/>
          </p:cNvSpPr>
          <p:nvPr userDrawn="1"/>
        </p:nvSpPr>
        <p:spPr>
          <a:xfrm>
            <a:off x="9462976" y="6546442"/>
            <a:ext cx="170855" cy="170856"/>
          </a:xfrm>
          <a:custGeom>
            <a:avLst/>
            <a:gdLst>
              <a:gd name="T0" fmla="*/ 218 w 436"/>
              <a:gd name="T1" fmla="*/ 0 h 436"/>
              <a:gd name="T2" fmla="*/ 0 w 436"/>
              <a:gd name="T3" fmla="*/ 218 h 436"/>
              <a:gd name="T4" fmla="*/ 218 w 436"/>
              <a:gd name="T5" fmla="*/ 436 h 436"/>
              <a:gd name="T6" fmla="*/ 231 w 436"/>
              <a:gd name="T7" fmla="*/ 422 h 436"/>
              <a:gd name="T8" fmla="*/ 218 w 436"/>
              <a:gd name="T9" fmla="*/ 409 h 436"/>
              <a:gd name="T10" fmla="*/ 27 w 436"/>
              <a:gd name="T11" fmla="*/ 218 h 436"/>
              <a:gd name="T12" fmla="*/ 218 w 436"/>
              <a:gd name="T13" fmla="*/ 27 h 436"/>
              <a:gd name="T14" fmla="*/ 409 w 436"/>
              <a:gd name="T15" fmla="*/ 218 h 436"/>
              <a:gd name="T16" fmla="*/ 352 w 436"/>
              <a:gd name="T17" fmla="*/ 324 h 436"/>
              <a:gd name="T18" fmla="*/ 312 w 436"/>
              <a:gd name="T19" fmla="*/ 334 h 436"/>
              <a:gd name="T20" fmla="*/ 334 w 436"/>
              <a:gd name="T21" fmla="*/ 314 h 436"/>
              <a:gd name="T22" fmla="*/ 337 w 436"/>
              <a:gd name="T23" fmla="*/ 309 h 436"/>
              <a:gd name="T24" fmla="*/ 344 w 436"/>
              <a:gd name="T25" fmla="*/ 275 h 436"/>
              <a:gd name="T26" fmla="*/ 276 w 436"/>
              <a:gd name="T27" fmla="*/ 251 h 436"/>
              <a:gd name="T28" fmla="*/ 267 w 436"/>
              <a:gd name="T29" fmla="*/ 284 h 436"/>
              <a:gd name="T30" fmla="*/ 249 w 436"/>
              <a:gd name="T31" fmla="*/ 282 h 436"/>
              <a:gd name="T32" fmla="*/ 203 w 436"/>
              <a:gd name="T33" fmla="*/ 236 h 436"/>
              <a:gd name="T34" fmla="*/ 203 w 436"/>
              <a:gd name="T35" fmla="*/ 235 h 436"/>
              <a:gd name="T36" fmla="*/ 201 w 436"/>
              <a:gd name="T37" fmla="*/ 234 h 436"/>
              <a:gd name="T38" fmla="*/ 200 w 436"/>
              <a:gd name="T39" fmla="*/ 233 h 436"/>
              <a:gd name="T40" fmla="*/ 200 w 436"/>
              <a:gd name="T41" fmla="*/ 233 h 436"/>
              <a:gd name="T42" fmla="*/ 154 w 436"/>
              <a:gd name="T43" fmla="*/ 187 h 436"/>
              <a:gd name="T44" fmla="*/ 152 w 436"/>
              <a:gd name="T45" fmla="*/ 169 h 436"/>
              <a:gd name="T46" fmla="*/ 185 w 436"/>
              <a:gd name="T47" fmla="*/ 159 h 436"/>
              <a:gd name="T48" fmla="*/ 160 w 436"/>
              <a:gd name="T49" fmla="*/ 92 h 436"/>
              <a:gd name="T50" fmla="*/ 127 w 436"/>
              <a:gd name="T51" fmla="*/ 99 h 436"/>
              <a:gd name="T52" fmla="*/ 122 w 436"/>
              <a:gd name="T53" fmla="*/ 102 h 436"/>
              <a:gd name="T54" fmla="*/ 116 w 436"/>
              <a:gd name="T55" fmla="*/ 226 h 436"/>
              <a:gd name="T56" fmla="*/ 160 w 436"/>
              <a:gd name="T57" fmla="*/ 274 h 436"/>
              <a:gd name="T58" fmla="*/ 159 w 436"/>
              <a:gd name="T59" fmla="*/ 274 h 436"/>
              <a:gd name="T60" fmla="*/ 161 w 436"/>
              <a:gd name="T61" fmla="*/ 275 h 436"/>
              <a:gd name="T62" fmla="*/ 162 w 436"/>
              <a:gd name="T63" fmla="*/ 276 h 436"/>
              <a:gd name="T64" fmla="*/ 162 w 436"/>
              <a:gd name="T65" fmla="*/ 276 h 436"/>
              <a:gd name="T66" fmla="*/ 226 w 436"/>
              <a:gd name="T67" fmla="*/ 333 h 436"/>
              <a:gd name="T68" fmla="*/ 365 w 436"/>
              <a:gd name="T69" fmla="*/ 347 h 436"/>
              <a:gd name="T70" fmla="*/ 436 w 436"/>
              <a:gd name="T71" fmla="*/ 218 h 436"/>
              <a:gd name="T72" fmla="*/ 218 w 436"/>
              <a:gd name="T73" fmla="*/ 0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436">
                <a:moveTo>
                  <a:pt x="218" y="0"/>
                </a:moveTo>
                <a:cubicBezTo>
                  <a:pt x="98" y="0"/>
                  <a:pt x="0" y="98"/>
                  <a:pt x="0" y="218"/>
                </a:cubicBezTo>
                <a:cubicBezTo>
                  <a:pt x="0" y="338"/>
                  <a:pt x="98" y="436"/>
                  <a:pt x="218" y="436"/>
                </a:cubicBezTo>
                <a:cubicBezTo>
                  <a:pt x="225" y="436"/>
                  <a:pt x="231" y="430"/>
                  <a:pt x="231" y="422"/>
                </a:cubicBezTo>
                <a:cubicBezTo>
                  <a:pt x="231" y="415"/>
                  <a:pt x="225" y="409"/>
                  <a:pt x="218" y="409"/>
                </a:cubicBezTo>
                <a:cubicBezTo>
                  <a:pt x="112" y="409"/>
                  <a:pt x="27" y="323"/>
                  <a:pt x="27" y="218"/>
                </a:cubicBezTo>
                <a:cubicBezTo>
                  <a:pt x="27" y="113"/>
                  <a:pt x="112" y="27"/>
                  <a:pt x="218" y="27"/>
                </a:cubicBezTo>
                <a:cubicBezTo>
                  <a:pt x="323" y="27"/>
                  <a:pt x="409" y="113"/>
                  <a:pt x="409" y="218"/>
                </a:cubicBezTo>
                <a:cubicBezTo>
                  <a:pt x="409" y="262"/>
                  <a:pt x="385" y="305"/>
                  <a:pt x="352" y="324"/>
                </a:cubicBezTo>
                <a:cubicBezTo>
                  <a:pt x="340" y="331"/>
                  <a:pt x="326" y="334"/>
                  <a:pt x="312" y="334"/>
                </a:cubicBezTo>
                <a:cubicBezTo>
                  <a:pt x="321" y="329"/>
                  <a:pt x="328" y="322"/>
                  <a:pt x="334" y="314"/>
                </a:cubicBezTo>
                <a:cubicBezTo>
                  <a:pt x="335" y="312"/>
                  <a:pt x="336" y="311"/>
                  <a:pt x="337" y="309"/>
                </a:cubicBezTo>
                <a:cubicBezTo>
                  <a:pt x="341" y="298"/>
                  <a:pt x="341" y="286"/>
                  <a:pt x="344" y="275"/>
                </a:cubicBezTo>
                <a:cubicBezTo>
                  <a:pt x="347" y="261"/>
                  <a:pt x="282" y="233"/>
                  <a:pt x="276" y="251"/>
                </a:cubicBezTo>
                <a:cubicBezTo>
                  <a:pt x="274" y="258"/>
                  <a:pt x="271" y="278"/>
                  <a:pt x="267" y="284"/>
                </a:cubicBezTo>
                <a:cubicBezTo>
                  <a:pt x="263" y="289"/>
                  <a:pt x="254" y="286"/>
                  <a:pt x="249" y="282"/>
                </a:cubicBezTo>
                <a:cubicBezTo>
                  <a:pt x="234" y="269"/>
                  <a:pt x="217" y="250"/>
                  <a:pt x="203" y="236"/>
                </a:cubicBezTo>
                <a:lnTo>
                  <a:pt x="203" y="235"/>
                </a:lnTo>
                <a:cubicBezTo>
                  <a:pt x="202" y="235"/>
                  <a:pt x="202" y="235"/>
                  <a:pt x="201" y="234"/>
                </a:cubicBezTo>
                <a:cubicBezTo>
                  <a:pt x="201" y="234"/>
                  <a:pt x="200" y="233"/>
                  <a:pt x="200" y="233"/>
                </a:cubicBezTo>
                <a:lnTo>
                  <a:pt x="200" y="233"/>
                </a:lnTo>
                <a:cubicBezTo>
                  <a:pt x="185" y="218"/>
                  <a:pt x="167" y="202"/>
                  <a:pt x="154" y="187"/>
                </a:cubicBezTo>
                <a:cubicBezTo>
                  <a:pt x="149" y="181"/>
                  <a:pt x="147" y="172"/>
                  <a:pt x="152" y="169"/>
                </a:cubicBezTo>
                <a:cubicBezTo>
                  <a:pt x="157" y="164"/>
                  <a:pt x="178" y="161"/>
                  <a:pt x="185" y="159"/>
                </a:cubicBezTo>
                <a:cubicBezTo>
                  <a:pt x="202" y="154"/>
                  <a:pt x="175" y="88"/>
                  <a:pt x="160" y="92"/>
                </a:cubicBezTo>
                <a:cubicBezTo>
                  <a:pt x="149" y="94"/>
                  <a:pt x="137" y="95"/>
                  <a:pt x="127" y="99"/>
                </a:cubicBezTo>
                <a:cubicBezTo>
                  <a:pt x="125" y="100"/>
                  <a:pt x="124" y="101"/>
                  <a:pt x="122" y="102"/>
                </a:cubicBezTo>
                <a:cubicBezTo>
                  <a:pt x="85" y="126"/>
                  <a:pt x="80" y="183"/>
                  <a:pt x="116" y="226"/>
                </a:cubicBezTo>
                <a:cubicBezTo>
                  <a:pt x="130" y="242"/>
                  <a:pt x="145" y="258"/>
                  <a:pt x="160" y="274"/>
                </a:cubicBezTo>
                <a:lnTo>
                  <a:pt x="159" y="274"/>
                </a:lnTo>
                <a:cubicBezTo>
                  <a:pt x="160" y="274"/>
                  <a:pt x="160" y="274"/>
                  <a:pt x="161" y="275"/>
                </a:cubicBezTo>
                <a:cubicBezTo>
                  <a:pt x="161" y="275"/>
                  <a:pt x="161" y="276"/>
                  <a:pt x="162" y="276"/>
                </a:cubicBezTo>
                <a:lnTo>
                  <a:pt x="162" y="276"/>
                </a:lnTo>
                <a:cubicBezTo>
                  <a:pt x="177" y="291"/>
                  <a:pt x="196" y="313"/>
                  <a:pt x="226" y="333"/>
                </a:cubicBezTo>
                <a:cubicBezTo>
                  <a:pt x="288" y="375"/>
                  <a:pt x="336" y="363"/>
                  <a:pt x="365" y="347"/>
                </a:cubicBezTo>
                <a:cubicBezTo>
                  <a:pt x="414" y="321"/>
                  <a:pt x="436" y="263"/>
                  <a:pt x="436" y="218"/>
                </a:cubicBezTo>
                <a:cubicBezTo>
                  <a:pt x="436" y="98"/>
                  <a:pt x="338" y="0"/>
                  <a:pt x="218"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chemeClr val="accent1">
                  <a:lumMod val="75000"/>
                </a:schemeClr>
              </a:solidFill>
            </a:endParaRPr>
          </a:p>
        </p:txBody>
      </p:sp>
      <p:pic>
        <p:nvPicPr>
          <p:cNvPr id="12" name="图片 2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4914" y="6530030"/>
            <a:ext cx="924490" cy="178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直线连接符 36"/>
          <p:cNvCxnSpPr/>
          <p:nvPr userDrawn="1"/>
        </p:nvCxnSpPr>
        <p:spPr>
          <a:xfrm flipV="1">
            <a:off x="1286366" y="6530030"/>
            <a:ext cx="0" cy="17567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封面">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r="48229" b="8012"/>
          <a:stretch>
            <a:fillRect/>
          </a:stretch>
        </p:blipFill>
        <p:spPr>
          <a:xfrm flipH="1">
            <a:off x="5880037" y="981363"/>
            <a:ext cx="6311962" cy="5876637"/>
          </a:xfrm>
          <a:prstGeom prst="rect">
            <a:avLst/>
          </a:prstGeom>
        </p:spPr>
      </p:pic>
      <p:pic>
        <p:nvPicPr>
          <p:cNvPr id="9" name="图片 8"/>
          <p:cNvPicPr>
            <a:picLocks noChangeAspect="1"/>
          </p:cNvPicPr>
          <p:nvPr userDrawn="1"/>
        </p:nvPicPr>
        <p:blipFill rotWithShape="1">
          <a:blip r:embed="rId2">
            <a:extLst>
              <a:ext uri="{28A0092B-C50C-407E-A947-70E740481C1C}">
                <a14:useLocalDpi xmlns:a14="http://schemas.microsoft.com/office/drawing/2010/main" val="0"/>
              </a:ext>
            </a:extLst>
          </a:blip>
          <a:srcRect r="48229" b="8012"/>
          <a:stretch>
            <a:fillRect/>
          </a:stretch>
        </p:blipFill>
        <p:spPr>
          <a:xfrm>
            <a:off x="0" y="981363"/>
            <a:ext cx="6311962" cy="5876637"/>
          </a:xfrm>
          <a:prstGeom prst="rect">
            <a:avLst/>
          </a:prstGeom>
        </p:spPr>
      </p:pic>
      <p:pic>
        <p:nvPicPr>
          <p:cNvPr id="10" name="图片 9"/>
          <p:cNvPicPr>
            <a:picLocks noChangeAspect="1"/>
          </p:cNvPicPr>
          <p:nvPr userDrawn="1"/>
        </p:nvPicPr>
        <p:blipFill rotWithShape="1">
          <a:blip r:embed="rId2">
            <a:extLst>
              <a:ext uri="{28A0092B-C50C-407E-A947-70E740481C1C}">
                <a14:useLocalDpi xmlns:a14="http://schemas.microsoft.com/office/drawing/2010/main" val="0"/>
              </a:ext>
            </a:extLst>
          </a:blip>
          <a:srcRect l="10874" r="48229" b="95492"/>
          <a:stretch>
            <a:fillRect/>
          </a:stretch>
        </p:blipFill>
        <p:spPr>
          <a:xfrm>
            <a:off x="0" y="0"/>
            <a:ext cx="6854603" cy="981363"/>
          </a:xfrm>
          <a:prstGeom prst="rect">
            <a:avLst/>
          </a:prstGeom>
        </p:spPr>
      </p:pic>
      <p:pic>
        <p:nvPicPr>
          <p:cNvPr id="11" name="图片 10"/>
          <p:cNvPicPr>
            <a:picLocks noChangeAspect="1"/>
          </p:cNvPicPr>
          <p:nvPr userDrawn="1"/>
        </p:nvPicPr>
        <p:blipFill rotWithShape="1">
          <a:blip r:embed="rId2">
            <a:extLst>
              <a:ext uri="{28A0092B-C50C-407E-A947-70E740481C1C}">
                <a14:useLocalDpi xmlns:a14="http://schemas.microsoft.com/office/drawing/2010/main" val="0"/>
              </a:ext>
            </a:extLst>
          </a:blip>
          <a:srcRect l="10874" r="48229" b="95492"/>
          <a:stretch>
            <a:fillRect/>
          </a:stretch>
        </p:blipFill>
        <p:spPr>
          <a:xfrm flipH="1">
            <a:off x="5337396" y="0"/>
            <a:ext cx="6854603" cy="981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4400" b="0">
                <a:effectLst/>
              </a:defRPr>
            </a:lvl1pPr>
          </a:lstStyle>
          <a:p>
            <a:r>
              <a:rPr lang="zh-CN" altLang="en-US" dirty="0"/>
              <a:t>单击此处编辑母版标题样式</a:t>
            </a:r>
          </a:p>
        </p:txBody>
      </p:sp>
      <p:sp>
        <p:nvSpPr>
          <p:cNvPr id="3" name="内容占位符 2"/>
          <p:cNvSpPr>
            <a:spLocks noGrp="1"/>
          </p:cNvSpPr>
          <p:nvPr>
            <p:ph idx="1"/>
          </p:nvPr>
        </p:nvSpPr>
        <p:spPr>
          <a:xfrm>
            <a:off x="647700" y="1825625"/>
            <a:ext cx="10515600" cy="4351338"/>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49" y="469127"/>
            <a:ext cx="10307927" cy="4093347"/>
          </a:xfrm>
        </p:spPr>
        <p:txBody>
          <a:bodyPr anchor="b">
            <a:normAutofit/>
          </a:bodyPr>
          <a:lstStyle>
            <a:lvl1pPr>
              <a:defRPr sz="6000">
                <a:effectLst/>
              </a:defRPr>
            </a:lvl1pPr>
          </a:lstStyle>
          <a:p>
            <a:r>
              <a:rPr lang="zh-CN" altLang="en-US" dirty="0"/>
              <a:t>单击此处编辑母版标题样式</a:t>
            </a:r>
          </a:p>
        </p:txBody>
      </p:sp>
      <p:sp>
        <p:nvSpPr>
          <p:cNvPr id="3" name="文本占位符 2"/>
          <p:cNvSpPr>
            <a:spLocks noGrp="1"/>
          </p:cNvSpPr>
          <p:nvPr>
            <p:ph type="body" idx="1"/>
          </p:nvPr>
        </p:nvSpPr>
        <p:spPr>
          <a:xfrm>
            <a:off x="831850" y="4610028"/>
            <a:ext cx="10307926" cy="647555"/>
          </a:xfrm>
        </p:spPr>
        <p:txBody>
          <a:bodyPr>
            <a:normAutofit/>
          </a:bodyPr>
          <a:lstStyle>
            <a:lvl1pPr marL="0" indent="0">
              <a:buNone/>
              <a:defRPr sz="24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4400" b="0" i="0">
                <a:solidFill>
                  <a:schemeClr val="tx1">
                    <a:lumMod val="85000"/>
                    <a:lumOff val="15000"/>
                  </a:schemeClr>
                </a:solidFill>
                <a:effectLst/>
              </a:defRPr>
            </a:lvl1pPr>
          </a:lstStyle>
          <a:p>
            <a:r>
              <a:rPr lang="zh-CN" altLang="en-US" dirty="0"/>
              <a:t>单击此处编辑母版标题样式</a:t>
            </a:r>
          </a:p>
        </p:txBody>
      </p:sp>
      <p:sp>
        <p:nvSpPr>
          <p:cNvPr id="3" name="内容占位符 2"/>
          <p:cNvSpPr>
            <a:spLocks noGrp="1"/>
          </p:cNvSpPr>
          <p:nvPr>
            <p:ph sz="half" idx="1"/>
          </p:nvPr>
        </p:nvSpPr>
        <p:spPr>
          <a:xfrm>
            <a:off x="647700" y="1825625"/>
            <a:ext cx="5181600" cy="4351338"/>
          </a:xfrm>
        </p:spPr>
        <p:txBody>
          <a:bodyPr>
            <a:normAutofit/>
          </a:bodyPr>
          <a:lstStyle>
            <a:lvl1pPr>
              <a:lnSpc>
                <a:spcPct val="90000"/>
              </a:lnSpc>
              <a:defRPr sz="2800">
                <a:solidFill>
                  <a:schemeClr val="tx1">
                    <a:lumMod val="65000"/>
                    <a:lumOff val="35000"/>
                  </a:schemeClr>
                </a:solidFill>
              </a:defRPr>
            </a:lvl1pPr>
            <a:lvl2pPr>
              <a:lnSpc>
                <a:spcPct val="90000"/>
              </a:lnSpc>
              <a:defRPr sz="2400">
                <a:solidFill>
                  <a:schemeClr val="tx1">
                    <a:lumMod val="65000"/>
                    <a:lumOff val="35000"/>
                  </a:schemeClr>
                </a:solidFill>
              </a:defRPr>
            </a:lvl2pPr>
            <a:lvl3pPr>
              <a:lnSpc>
                <a:spcPct val="90000"/>
              </a:lnSpc>
              <a:defRPr sz="2000">
                <a:solidFill>
                  <a:schemeClr val="tx1">
                    <a:lumMod val="65000"/>
                    <a:lumOff val="35000"/>
                  </a:schemeClr>
                </a:solidFill>
              </a:defRPr>
            </a:lvl3pPr>
            <a:lvl4pPr>
              <a:lnSpc>
                <a:spcPct val="90000"/>
              </a:lnSpc>
              <a:defRPr sz="1800">
                <a:solidFill>
                  <a:schemeClr val="tx1">
                    <a:lumMod val="65000"/>
                    <a:lumOff val="35000"/>
                  </a:schemeClr>
                </a:solidFill>
              </a:defRPr>
            </a:lvl4pPr>
            <a:lvl5pPr>
              <a:lnSpc>
                <a:spcPct val="90000"/>
              </a:lnSpc>
              <a:defRPr sz="1800">
                <a:solidFill>
                  <a:schemeClr val="tx1">
                    <a:lumMod val="65000"/>
                    <a:lumOff val="3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5981700" y="1825625"/>
            <a:ext cx="5181600" cy="4351338"/>
          </a:xfrm>
        </p:spPr>
        <p:txBody>
          <a:bodyPr>
            <a:normAutofit/>
          </a:bodyPr>
          <a:lstStyle>
            <a:lvl1pPr>
              <a:lnSpc>
                <a:spcPct val="90000"/>
              </a:lnSpc>
              <a:defRPr sz="2800">
                <a:solidFill>
                  <a:schemeClr val="tx1">
                    <a:lumMod val="65000"/>
                    <a:lumOff val="35000"/>
                  </a:schemeClr>
                </a:solidFill>
              </a:defRPr>
            </a:lvl1pPr>
            <a:lvl2pPr>
              <a:lnSpc>
                <a:spcPct val="90000"/>
              </a:lnSpc>
              <a:defRPr sz="2400">
                <a:solidFill>
                  <a:schemeClr val="tx1">
                    <a:lumMod val="65000"/>
                    <a:lumOff val="35000"/>
                  </a:schemeClr>
                </a:solidFill>
              </a:defRPr>
            </a:lvl2pPr>
            <a:lvl3pPr>
              <a:lnSpc>
                <a:spcPct val="90000"/>
              </a:lnSpc>
              <a:defRPr sz="2000">
                <a:solidFill>
                  <a:schemeClr val="tx1">
                    <a:lumMod val="65000"/>
                    <a:lumOff val="35000"/>
                  </a:schemeClr>
                </a:solidFill>
              </a:defRPr>
            </a:lvl3pPr>
            <a:lvl4pPr>
              <a:lnSpc>
                <a:spcPct val="90000"/>
              </a:lnSpc>
              <a:defRPr sz="1800">
                <a:solidFill>
                  <a:schemeClr val="tx1">
                    <a:lumMod val="65000"/>
                    <a:lumOff val="35000"/>
                  </a:schemeClr>
                </a:solidFill>
              </a:defRPr>
            </a:lvl4pPr>
            <a:lvl5pPr>
              <a:lnSpc>
                <a:spcPct val="90000"/>
              </a:lnSpc>
              <a:defRPr sz="1800">
                <a:solidFill>
                  <a:schemeClr val="tx1">
                    <a:lumMod val="65000"/>
                    <a:lumOff val="3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t>2024/5/31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dirty="0"/>
              <a:t>单击此处编辑母版标题样式</a:t>
            </a:r>
          </a:p>
        </p:txBody>
      </p:sp>
      <p:sp>
        <p:nvSpPr>
          <p:cNvPr id="3" name="文本占位符 2"/>
          <p:cNvSpPr>
            <a:spLocks noGrp="1"/>
          </p:cNvSpPr>
          <p:nvPr>
            <p:ph type="body" idx="1"/>
          </p:nvPr>
        </p:nvSpPr>
        <p:spPr>
          <a:xfrm>
            <a:off x="839788" y="1744961"/>
            <a:ext cx="5157787"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t>2024/5/31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400" b="0">
                <a:effectLst/>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t>2024/5/31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3200" b="0">
                <a:effectLst/>
              </a:defRPr>
            </a:lvl1pPr>
          </a:lstStyle>
          <a:p>
            <a:r>
              <a:rPr lang="zh-CN" altLang="en-US" dirty="0"/>
              <a:t>单击此处编辑标题</a:t>
            </a:r>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t>2024/5/31</a:t>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4400"/>
            </a:lvl1pPr>
          </a:lstStyle>
          <a:p>
            <a:r>
              <a:rPr lang="zh-CN" altLang="en-US" dirty="0"/>
              <a:t>单击此处编辑母版标题样式</a:t>
            </a:r>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6"/>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t>2024/5/31</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10.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10.xml"/><Relationship Id="rId5" Type="http://schemas.openxmlformats.org/officeDocument/2006/relationships/slideLayout" Target="../slideLayouts/slideLayout13.xml"/><Relationship Id="rId4" Type="http://schemas.openxmlformats.org/officeDocument/2006/relationships/tags" Target="../tags/tag28.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tags" Target="../tags/tag19.xml"/><Relationship Id="rId3" Type="http://schemas.openxmlformats.org/officeDocument/2006/relationships/tags" Target="../tags/tag4.xml"/><Relationship Id="rId21" Type="http://schemas.openxmlformats.org/officeDocument/2006/relationships/tags" Target="../tags/tag22.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image" Target="../media/image10.png"/><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notesSlide" Target="../notesSlides/notesSlide4.xml"/><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slideLayout" Target="../slideLayouts/slideLayout11.xml"/><Relationship Id="rId10" Type="http://schemas.openxmlformats.org/officeDocument/2006/relationships/tags" Target="../tags/tag11.xml"/><Relationship Id="rId19" Type="http://schemas.openxmlformats.org/officeDocument/2006/relationships/tags" Target="../tags/tag20.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tags" Target="../tags/tag23.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2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 y="258"/>
            <a:ext cx="12191648" cy="6857802"/>
          </a:xfrm>
          <a:prstGeom prst="rect">
            <a:avLst/>
          </a:prstGeom>
        </p:spPr>
      </p:pic>
      <p:pic>
        <p:nvPicPr>
          <p:cNvPr id="32" name="图片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3588" y="1557490"/>
            <a:ext cx="10056670" cy="3000587"/>
          </a:xfrm>
          <a:prstGeom prst="rect">
            <a:avLst/>
          </a:prstGeom>
        </p:spPr>
      </p:pic>
      <p:sp>
        <p:nvSpPr>
          <p:cNvPr id="19" name="文本占位符 6"/>
          <p:cNvSpPr>
            <a:spLocks noGrp="1" noChangeArrowheads="1"/>
          </p:cNvSpPr>
          <p:nvPr/>
        </p:nvSpPr>
        <p:spPr bwMode="auto">
          <a:xfrm>
            <a:off x="397486" y="2203582"/>
            <a:ext cx="11422840" cy="1605915"/>
          </a:xfrm>
          <a:prstGeom prst="rect">
            <a:avLst/>
          </a:prstGeom>
          <a:noFill/>
          <a:ln>
            <a:noFill/>
          </a:ln>
        </p:spPr>
        <p:txBody>
          <a:bodyPr anchor="ctr"/>
          <a:lstStyle/>
          <a:p>
            <a:pPr algn="ctr">
              <a:lnSpc>
                <a:spcPct val="120000"/>
              </a:lnSpc>
            </a:pPr>
            <a:r>
              <a:rPr lang="zh-CN" altLang="en-US" sz="4400" b="1" noProof="1">
                <a:gradFill>
                  <a:gsLst>
                    <a:gs pos="38000">
                      <a:schemeClr val="bg1"/>
                    </a:gs>
                    <a:gs pos="100000">
                      <a:schemeClr val="accent3">
                        <a:lumMod val="40000"/>
                        <a:lumOff val="60000"/>
                      </a:schemeClr>
                    </a:gs>
                  </a:gsLst>
                  <a:lin ang="5400000" scaled="1"/>
                </a:gradFill>
                <a:latin typeface="微软雅黑" panose="020B0503020204020204" pitchFamily="34" charset="-122"/>
                <a:ea typeface="微软雅黑" panose="020B0503020204020204" pitchFamily="34" charset="-122"/>
              </a:rPr>
              <a:t>云南省高效办成一件事</a:t>
            </a:r>
          </a:p>
          <a:p>
            <a:pPr algn="ctr">
              <a:lnSpc>
                <a:spcPct val="120000"/>
              </a:lnSpc>
            </a:pPr>
            <a:r>
              <a:rPr lang="zh-CN" altLang="en-US" sz="3200" b="1" noProof="1">
                <a:gradFill>
                  <a:gsLst>
                    <a:gs pos="38000">
                      <a:schemeClr val="bg1"/>
                    </a:gs>
                    <a:gs pos="100000">
                      <a:schemeClr val="accent3">
                        <a:lumMod val="40000"/>
                        <a:lumOff val="60000"/>
                      </a:schemeClr>
                    </a:gs>
                  </a:gsLst>
                  <a:lin ang="5400000" scaled="1"/>
                </a:gradFill>
                <a:latin typeface="微软雅黑" panose="020B0503020204020204" pitchFamily="34" charset="-122"/>
                <a:ea typeface="微软雅黑" panose="020B0503020204020204" pitchFamily="34" charset="-122"/>
              </a:rPr>
              <a:t>开餐饮店、开药店</a:t>
            </a:r>
            <a:br>
              <a:rPr lang="en-US" altLang="zh-CN" sz="4400" b="1" noProof="1">
                <a:gradFill>
                  <a:gsLst>
                    <a:gs pos="38000">
                      <a:schemeClr val="bg1"/>
                    </a:gs>
                    <a:gs pos="100000">
                      <a:schemeClr val="accent3">
                        <a:lumMod val="40000"/>
                        <a:lumOff val="60000"/>
                      </a:schemeClr>
                    </a:gs>
                  </a:gsLst>
                  <a:lin ang="5400000" scaled="1"/>
                </a:gradFill>
                <a:latin typeface="微软雅黑" panose="020B0503020204020204" pitchFamily="34" charset="-122"/>
                <a:ea typeface="微软雅黑" panose="020B0503020204020204" pitchFamily="34" charset="-122"/>
              </a:rPr>
            </a:br>
            <a:r>
              <a:rPr lang="zh-CN" altLang="en-US" sz="4400" b="1" noProof="1">
                <a:gradFill>
                  <a:gsLst>
                    <a:gs pos="38000">
                      <a:schemeClr val="bg1"/>
                    </a:gs>
                    <a:gs pos="100000">
                      <a:schemeClr val="accent3">
                        <a:lumMod val="40000"/>
                        <a:lumOff val="60000"/>
                      </a:schemeClr>
                    </a:gs>
                  </a:gsLst>
                  <a:lin ang="5400000" scaled="1"/>
                </a:gradFill>
                <a:latin typeface="微软雅黑" panose="020B0503020204020204" pitchFamily="34" charset="-122"/>
                <a:ea typeface="微软雅黑" panose="020B0503020204020204" pitchFamily="34" charset="-122"/>
              </a:rPr>
              <a:t>系统培训</a:t>
            </a:r>
            <a:endParaRPr lang="en-US" altLang="zh-CN" sz="4400" b="1" noProof="1">
              <a:gradFill>
                <a:gsLst>
                  <a:gs pos="38000">
                    <a:schemeClr val="bg1"/>
                  </a:gs>
                  <a:gs pos="100000">
                    <a:schemeClr val="accent3">
                      <a:lumMod val="40000"/>
                      <a:lumOff val="60000"/>
                    </a:schemeClr>
                  </a:gs>
                </a:gsLst>
                <a:lin ang="5400000" scaled="1"/>
              </a:gradFill>
              <a:latin typeface="微软雅黑" panose="020B0503020204020204" pitchFamily="34" charset="-122"/>
              <a:ea typeface="微软雅黑" panose="020B0503020204020204" pitchFamily="34" charset="-122"/>
            </a:endParaRPr>
          </a:p>
          <a:p>
            <a:pPr algn="l">
              <a:lnSpc>
                <a:spcPct val="120000"/>
              </a:lnSpc>
            </a:pPr>
            <a:endParaRPr lang="zh-CN" altLang="en-US" sz="4400" b="1" noProof="1">
              <a:gradFill>
                <a:gsLst>
                  <a:gs pos="38000">
                    <a:schemeClr val="bg1"/>
                  </a:gs>
                  <a:gs pos="100000">
                    <a:schemeClr val="accent3">
                      <a:lumMod val="40000"/>
                      <a:lumOff val="60000"/>
                    </a:schemeClr>
                  </a:gs>
                </a:gsLst>
                <a:lin ang="5400000" scaled="1"/>
              </a:gradFill>
              <a:latin typeface="微软雅黑" panose="020B0503020204020204" pitchFamily="34" charset="-122"/>
              <a:ea typeface="微软雅黑" panose="020B0503020204020204" pitchFamily="34" charset="-122"/>
            </a:endParaRPr>
          </a:p>
        </p:txBody>
      </p:sp>
      <p:pic>
        <p:nvPicPr>
          <p:cNvPr id="4" name="图片 3" descr="画着卡通图案&#10;&#10;低可信度描述已自动生成"/>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1684" y="6104076"/>
            <a:ext cx="2458642" cy="326923"/>
          </a:xfrm>
          <a:prstGeom prst="rect">
            <a:avLst/>
          </a:prstGeom>
        </p:spPr>
      </p:pic>
      <p:sp>
        <p:nvSpPr>
          <p:cNvPr id="2" name="文本框 1"/>
          <p:cNvSpPr txBox="1"/>
          <p:nvPr/>
        </p:nvSpPr>
        <p:spPr>
          <a:xfrm>
            <a:off x="4064000" y="5387975"/>
            <a:ext cx="4064000" cy="523220"/>
          </a:xfrm>
          <a:prstGeom prst="rect">
            <a:avLst/>
          </a:prstGeom>
          <a:noFill/>
        </p:spPr>
        <p:txBody>
          <a:bodyPr wrap="square" rtlCol="0">
            <a:spAutoFit/>
          </a:bodyPr>
          <a:lstStyle/>
          <a:p>
            <a:pPr algn="ctr"/>
            <a:r>
              <a:rPr lang="en-US" altLang="zh-CN" sz="2800" dirty="0">
                <a:solidFill>
                  <a:schemeClr val="bg1"/>
                </a:solidFill>
              </a:rPr>
              <a:t>2024</a:t>
            </a:r>
            <a:r>
              <a:rPr lang="zh-CN" altLang="en-US" sz="2800" dirty="0">
                <a:solidFill>
                  <a:schemeClr val="bg1"/>
                </a:solidFill>
              </a:rPr>
              <a:t>年</a:t>
            </a:r>
            <a:r>
              <a:rPr lang="en-US" altLang="zh-CN" sz="2800" dirty="0">
                <a:solidFill>
                  <a:schemeClr val="bg1"/>
                </a:solidFill>
              </a:rPr>
              <a:t>5</a:t>
            </a:r>
            <a:r>
              <a:rPr lang="zh-CN" altLang="en-US" sz="2800" dirty="0">
                <a:solidFill>
                  <a:schemeClr val="bg1"/>
                </a:solidFill>
              </a:rPr>
              <a:t>月</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平行四边形 17"/>
          <p:cNvSpPr/>
          <p:nvPr/>
        </p:nvSpPr>
        <p:spPr>
          <a:xfrm>
            <a:off x="304915" y="786372"/>
            <a:ext cx="3501384"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19" name="文本框 18"/>
          <p:cNvSpPr txBox="1"/>
          <p:nvPr/>
        </p:nvSpPr>
        <p:spPr>
          <a:xfrm>
            <a:off x="605347" y="333968"/>
            <a:ext cx="5614477" cy="461665"/>
          </a:xfrm>
          <a:prstGeom prst="rect">
            <a:avLst/>
          </a:prstGeom>
          <a:noFill/>
        </p:spPr>
        <p:txBody>
          <a:bodyPr wrap="square" rtlCol="0">
            <a:spAutoFit/>
          </a:bodyPr>
          <a:lstStyle/>
          <a:p>
            <a:pP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rPr>
              <a:t>区县政务服务局</a:t>
            </a:r>
          </a:p>
        </p:txBody>
      </p:sp>
      <p:sp>
        <p:nvSpPr>
          <p:cNvPr id="21" name="任意多边形: 形状 20"/>
          <p:cNvSpPr/>
          <p:nvPr/>
        </p:nvSpPr>
        <p:spPr>
          <a:xfrm>
            <a:off x="304914" y="773743"/>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800"/>
          </a:p>
        </p:txBody>
      </p:sp>
      <p:pic>
        <p:nvPicPr>
          <p:cNvPr id="40" name="图片 39" descr="图标&#10;&#10;描述已自动生成"/>
          <p:cNvPicPr/>
          <p:nvPr/>
        </p:nvPicPr>
        <p:blipFill>
          <a:blip r:embed="rId7"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
        <p:nvSpPr>
          <p:cNvPr id="2" name="矩形 1"/>
          <p:cNvSpPr/>
          <p:nvPr/>
        </p:nvSpPr>
        <p:spPr>
          <a:xfrm>
            <a:off x="3820444" y="1258984"/>
            <a:ext cx="4295775" cy="593522"/>
          </a:xfrm>
          <a:prstGeom prst="rect">
            <a:avLst/>
          </a:prstGeom>
          <a:solidFill>
            <a:srgbClr val="63B0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区县政务服务局</a:t>
            </a:r>
            <a:r>
              <a:rPr lang="en-US" altLang="zh-CN"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a:t>
            </a: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综合窗口经办人员</a:t>
            </a:r>
          </a:p>
        </p:txBody>
      </p:sp>
      <p:sp>
        <p:nvSpPr>
          <p:cNvPr id="31" name="矩形 30"/>
          <p:cNvSpPr/>
          <p:nvPr/>
        </p:nvSpPr>
        <p:spPr>
          <a:xfrm>
            <a:off x="2645603" y="2443146"/>
            <a:ext cx="716080" cy="2308263"/>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综</a:t>
            </a:r>
            <a:endParaRPr lang="en-US" altLang="zh-CN"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endParaRPr>
          </a:p>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合</a:t>
            </a:r>
            <a:endParaRPr lang="en-US" altLang="zh-CN"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endParaRPr>
          </a:p>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受</a:t>
            </a:r>
            <a:endParaRPr lang="en-US" altLang="zh-CN"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endParaRPr>
          </a:p>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理</a:t>
            </a:r>
          </a:p>
        </p:txBody>
      </p:sp>
      <p:sp>
        <p:nvSpPr>
          <p:cNvPr id="33" name="矩形 32"/>
          <p:cNvSpPr/>
          <p:nvPr>
            <p:custDataLst>
              <p:tags r:id="rId1"/>
            </p:custDataLst>
          </p:nvPr>
        </p:nvSpPr>
        <p:spPr>
          <a:xfrm>
            <a:off x="4135193" y="2425362"/>
            <a:ext cx="656306" cy="2308263"/>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endParaRPr>
          </a:p>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统一核查管理</a:t>
            </a:r>
            <a:endParaRPr lang="en-US" altLang="zh-CN"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endParaRPr>
          </a:p>
        </p:txBody>
      </p:sp>
      <p:sp>
        <p:nvSpPr>
          <p:cNvPr id="35" name="矩形 34"/>
          <p:cNvSpPr/>
          <p:nvPr>
            <p:custDataLst>
              <p:tags r:id="rId2"/>
            </p:custDataLst>
          </p:nvPr>
        </p:nvSpPr>
        <p:spPr>
          <a:xfrm>
            <a:off x="5615906" y="2443146"/>
            <a:ext cx="704850" cy="2308263"/>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并联审批进度查询</a:t>
            </a:r>
          </a:p>
        </p:txBody>
      </p:sp>
      <p:cxnSp>
        <p:nvCxnSpPr>
          <p:cNvPr id="7" name="连接符: 肘形 6"/>
          <p:cNvCxnSpPr>
            <a:stCxn id="2" idx="2"/>
            <a:endCxn id="31" idx="0"/>
          </p:cNvCxnSpPr>
          <p:nvPr/>
        </p:nvCxnSpPr>
        <p:spPr>
          <a:xfrm rot="5400000">
            <a:off x="4191000" y="665480"/>
            <a:ext cx="589915" cy="2964815"/>
          </a:xfrm>
          <a:prstGeom prst="bentConnector3">
            <a:avLst>
              <a:gd name="adj1" fmla="val 50054"/>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连接符: 肘形 11"/>
          <p:cNvCxnSpPr>
            <a:stCxn id="2" idx="2"/>
            <a:endCxn id="33" idx="0"/>
          </p:cNvCxnSpPr>
          <p:nvPr/>
        </p:nvCxnSpPr>
        <p:spPr>
          <a:xfrm rot="5400000">
            <a:off x="4929411" y="1386441"/>
            <a:ext cx="572856" cy="150498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连接符: 肘形 23"/>
          <p:cNvCxnSpPr>
            <a:stCxn id="2" idx="2"/>
            <a:endCxn id="35" idx="0"/>
          </p:cNvCxnSpPr>
          <p:nvPr/>
        </p:nvCxnSpPr>
        <p:spPr>
          <a:xfrm rot="5400000">
            <a:off x="5673012" y="2147826"/>
            <a:ext cx="590640"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3" name="文本框 82"/>
          <p:cNvSpPr txBox="1"/>
          <p:nvPr/>
        </p:nvSpPr>
        <p:spPr>
          <a:xfrm>
            <a:off x="1801355" y="5002707"/>
            <a:ext cx="2166428" cy="613694"/>
          </a:xfrm>
          <a:prstGeom prst="rect">
            <a:avLst/>
          </a:prstGeom>
          <a:noFill/>
        </p:spPr>
        <p:txBody>
          <a:bodyPr wrap="square" rtlCol="0" anchor="t">
            <a:spAutoFit/>
          </a:bodyPr>
          <a:lstStyle>
            <a:defPPr>
              <a:defRPr lang="zh-CN"/>
            </a:defPPr>
            <a:lvl1pPr>
              <a:lnSpc>
                <a:spcPct val="150000"/>
              </a:lnSpc>
              <a:buClrTx/>
              <a:buSzTx/>
              <a:buFontTx/>
              <a:defRPr sz="2000" b="1">
                <a:latin typeface="微软雅黑" panose="020B0503020204020204" pitchFamily="34" charset="-122"/>
                <a:ea typeface="微软雅黑" panose="020B0503020204020204" pitchFamily="34" charset="-122"/>
                <a:cs typeface="宋体" panose="02010600030101010101" pitchFamily="2" charset="-122"/>
              </a:defRPr>
            </a:lvl1pPr>
          </a:lstStyle>
          <a:p>
            <a:r>
              <a:rPr lang="zh-CN" altLang="en-US" sz="1200" b="0" dirty="0"/>
              <a:t>查看申请信息、受理、</a:t>
            </a:r>
            <a:endParaRPr lang="en-US" altLang="zh-CN" sz="1200" b="0" dirty="0"/>
          </a:p>
          <a:p>
            <a:r>
              <a:rPr lang="zh-CN" altLang="en-US" sz="1200" b="0" dirty="0"/>
              <a:t>不予受理、补正退回</a:t>
            </a:r>
          </a:p>
        </p:txBody>
      </p:sp>
      <p:sp>
        <p:nvSpPr>
          <p:cNvPr id="86" name="文本框 85"/>
          <p:cNvSpPr txBox="1"/>
          <p:nvPr>
            <p:custDataLst>
              <p:tags r:id="rId3"/>
            </p:custDataLst>
          </p:nvPr>
        </p:nvSpPr>
        <p:spPr>
          <a:xfrm>
            <a:off x="4115738" y="5001901"/>
            <a:ext cx="3091547" cy="613694"/>
          </a:xfrm>
          <a:prstGeom prst="rect">
            <a:avLst/>
          </a:prstGeom>
          <a:noFill/>
        </p:spPr>
        <p:txBody>
          <a:bodyPr wrap="square" rtlCol="0" anchor="t">
            <a:spAutoFit/>
          </a:bodyPr>
          <a:lstStyle>
            <a:defPPr>
              <a:defRPr lang="zh-CN"/>
            </a:defPPr>
            <a:lvl1pPr>
              <a:lnSpc>
                <a:spcPct val="150000"/>
              </a:lnSpc>
              <a:buClrTx/>
              <a:buSzTx/>
              <a:buFontTx/>
              <a:defRPr sz="2000" b="1">
                <a:latin typeface="微软雅黑" panose="020B0503020204020204" pitchFamily="34" charset="-122"/>
                <a:ea typeface="微软雅黑" panose="020B0503020204020204" pitchFamily="34" charset="-122"/>
                <a:cs typeface="宋体" panose="02010600030101010101" pitchFamily="2" charset="-122"/>
              </a:defRPr>
            </a:lvl1pPr>
          </a:lstStyle>
          <a:p>
            <a:r>
              <a:rPr lang="zh-CN" altLang="en-US" sz="1200" b="0" dirty="0"/>
              <a:t>有</a:t>
            </a:r>
            <a:r>
              <a:rPr lang="en-US" altLang="zh-CN" sz="1200" b="0" dirty="0"/>
              <a:t>2</a:t>
            </a:r>
            <a:r>
              <a:rPr lang="zh-CN" altLang="en-US" sz="1200" b="0" dirty="0"/>
              <a:t>个及以上的事项需进行现场检查时，通过此功能设定统一的现场核查时间和人员</a:t>
            </a:r>
            <a:endParaRPr lang="en-US" altLang="zh-CN" sz="1200" b="0" dirty="0"/>
          </a:p>
        </p:txBody>
      </p:sp>
      <p:sp>
        <p:nvSpPr>
          <p:cNvPr id="87" name="文本框 86"/>
          <p:cNvSpPr txBox="1"/>
          <p:nvPr>
            <p:custDataLst>
              <p:tags r:id="rId4"/>
            </p:custDataLst>
          </p:nvPr>
        </p:nvSpPr>
        <p:spPr>
          <a:xfrm>
            <a:off x="7497863" y="4889042"/>
            <a:ext cx="2830236" cy="1198880"/>
          </a:xfrm>
          <a:prstGeom prst="rect">
            <a:avLst/>
          </a:prstGeom>
          <a:noFill/>
        </p:spPr>
        <p:txBody>
          <a:bodyPr wrap="square" rtlCol="0" anchor="t">
            <a:spAutoFit/>
          </a:bodyPr>
          <a:lstStyle>
            <a:defPPr>
              <a:defRPr lang="zh-CN"/>
            </a:defPPr>
            <a:lvl1pPr>
              <a:lnSpc>
                <a:spcPct val="150000"/>
              </a:lnSpc>
              <a:buClrTx/>
              <a:buSzTx/>
              <a:buFontTx/>
              <a:defRPr sz="2000" b="1">
                <a:latin typeface="微软雅黑" panose="020B0503020204020204" pitchFamily="34" charset="-122"/>
                <a:ea typeface="微软雅黑" panose="020B0503020204020204" pitchFamily="34" charset="-122"/>
                <a:cs typeface="宋体" panose="02010600030101010101" pitchFamily="2" charset="-122"/>
              </a:defRPr>
            </a:lvl1pPr>
          </a:lstStyle>
          <a:p>
            <a:r>
              <a:rPr lang="en-US" altLang="zh-CN" sz="1200" b="0" dirty="0"/>
              <a:t>· </a:t>
            </a:r>
            <a:r>
              <a:rPr lang="zh-CN" altLang="en-US" sz="1200" b="0" dirty="0"/>
              <a:t>系统对接的：可查看进度和审批结果</a:t>
            </a:r>
            <a:endParaRPr lang="en-US" altLang="zh-CN" sz="1200" b="0" dirty="0"/>
          </a:p>
          <a:p>
            <a:r>
              <a:rPr lang="en-US" altLang="zh-CN" sz="1200" b="0" dirty="0"/>
              <a:t>· </a:t>
            </a:r>
            <a:r>
              <a:rPr lang="zh-CN" altLang="en-US" sz="1200" b="0" dirty="0"/>
              <a:t>非系统对接的：只能查看审批结果</a:t>
            </a:r>
          </a:p>
          <a:p>
            <a:r>
              <a:rPr lang="zh-CN" altLang="en-US" sz="1200" b="0" dirty="0"/>
              <a:t>督促审批单位完成各个事项审批及结果件填写</a:t>
            </a:r>
          </a:p>
        </p:txBody>
      </p:sp>
      <p:sp>
        <p:nvSpPr>
          <p:cNvPr id="3" name="矩形 2"/>
          <p:cNvSpPr/>
          <p:nvPr/>
        </p:nvSpPr>
        <p:spPr>
          <a:xfrm>
            <a:off x="8574979" y="2425361"/>
            <a:ext cx="656306" cy="2308263"/>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endParaRPr>
          </a:p>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完结信息查询</a:t>
            </a:r>
          </a:p>
        </p:txBody>
      </p:sp>
      <p:sp>
        <p:nvSpPr>
          <p:cNvPr id="6" name="矩形 5">
            <a:extLst>
              <a:ext uri="{FF2B5EF4-FFF2-40B4-BE49-F238E27FC236}">
                <a16:creationId xmlns:a16="http://schemas.microsoft.com/office/drawing/2014/main" id="{0AECCE20-D725-A5C4-E874-F2050D7F124F}"/>
              </a:ext>
            </a:extLst>
          </p:cNvPr>
          <p:cNvSpPr/>
          <p:nvPr/>
        </p:nvSpPr>
        <p:spPr>
          <a:xfrm>
            <a:off x="7100008" y="2442845"/>
            <a:ext cx="656306" cy="2308263"/>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endParaRPr>
          </a:p>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办结</a:t>
            </a:r>
          </a:p>
        </p:txBody>
      </p:sp>
      <p:cxnSp>
        <p:nvCxnSpPr>
          <p:cNvPr id="15" name="连接符: 肘形 14">
            <a:extLst>
              <a:ext uri="{FF2B5EF4-FFF2-40B4-BE49-F238E27FC236}">
                <a16:creationId xmlns:a16="http://schemas.microsoft.com/office/drawing/2014/main" id="{79622F72-D002-0916-D502-9AA0A6FF1F0D}"/>
              </a:ext>
            </a:extLst>
          </p:cNvPr>
          <p:cNvCxnSpPr>
            <a:stCxn id="2" idx="2"/>
            <a:endCxn id="6" idx="0"/>
          </p:cNvCxnSpPr>
          <p:nvPr/>
        </p:nvCxnSpPr>
        <p:spPr>
          <a:xfrm rot="16200000" flipH="1">
            <a:off x="6403077" y="1417760"/>
            <a:ext cx="590339" cy="145982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连接符: 肘形 16">
            <a:extLst>
              <a:ext uri="{FF2B5EF4-FFF2-40B4-BE49-F238E27FC236}">
                <a16:creationId xmlns:a16="http://schemas.microsoft.com/office/drawing/2014/main" id="{1683BAE8-8E77-40FB-DB27-9D538E0A47F6}"/>
              </a:ext>
            </a:extLst>
          </p:cNvPr>
          <p:cNvCxnSpPr>
            <a:stCxn id="2" idx="2"/>
            <a:endCxn id="3" idx="0"/>
          </p:cNvCxnSpPr>
          <p:nvPr/>
        </p:nvCxnSpPr>
        <p:spPr>
          <a:xfrm rot="16200000" flipH="1">
            <a:off x="7149305" y="671533"/>
            <a:ext cx="572855" cy="29348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平行四边形 17"/>
          <p:cNvSpPr/>
          <p:nvPr/>
        </p:nvSpPr>
        <p:spPr>
          <a:xfrm>
            <a:off x="304915" y="786372"/>
            <a:ext cx="3501384"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19" name="文本框 18"/>
          <p:cNvSpPr txBox="1"/>
          <p:nvPr/>
        </p:nvSpPr>
        <p:spPr>
          <a:xfrm>
            <a:off x="605347" y="333968"/>
            <a:ext cx="5614477" cy="461665"/>
          </a:xfrm>
          <a:prstGeom prst="rect">
            <a:avLst/>
          </a:prstGeom>
          <a:noFill/>
        </p:spPr>
        <p:txBody>
          <a:bodyPr wrap="square" rtlCol="0">
            <a:spAutoFit/>
          </a:bodyPr>
          <a:lstStyle/>
          <a:p>
            <a:pP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rPr>
              <a:t>区县市场监督管理局</a:t>
            </a:r>
          </a:p>
        </p:txBody>
      </p:sp>
      <p:sp>
        <p:nvSpPr>
          <p:cNvPr id="21" name="任意多边形: 形状 20"/>
          <p:cNvSpPr/>
          <p:nvPr/>
        </p:nvSpPr>
        <p:spPr>
          <a:xfrm>
            <a:off x="304914" y="773743"/>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800"/>
          </a:p>
        </p:txBody>
      </p:sp>
      <p:pic>
        <p:nvPicPr>
          <p:cNvPr id="40" name="图片 39" descr="图标&#10;&#10;描述已自动生成"/>
          <p:cNvPicPr/>
          <p:nvPr/>
        </p:nvPicPr>
        <p:blipFill>
          <a:blip r:embed="rId3"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
        <p:nvSpPr>
          <p:cNvPr id="25" name="矩形 24"/>
          <p:cNvSpPr/>
          <p:nvPr/>
        </p:nvSpPr>
        <p:spPr>
          <a:xfrm>
            <a:off x="3629979" y="1233805"/>
            <a:ext cx="4295775" cy="593522"/>
          </a:xfrm>
          <a:prstGeom prst="rect">
            <a:avLst/>
          </a:prstGeom>
          <a:solidFill>
            <a:srgbClr val="63B0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区县市场监督管理局</a:t>
            </a:r>
            <a:r>
              <a:rPr lang="en-US" altLang="zh-CN"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a:t>
            </a: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审批人员</a:t>
            </a:r>
          </a:p>
        </p:txBody>
      </p:sp>
      <p:sp>
        <p:nvSpPr>
          <p:cNvPr id="27" name="矩形 26"/>
          <p:cNvSpPr/>
          <p:nvPr/>
        </p:nvSpPr>
        <p:spPr>
          <a:xfrm>
            <a:off x="1966706" y="2451922"/>
            <a:ext cx="747415" cy="1366184"/>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食品经营许可</a:t>
            </a:r>
          </a:p>
        </p:txBody>
      </p:sp>
      <p:sp>
        <p:nvSpPr>
          <p:cNvPr id="30" name="矩形 29"/>
          <p:cNvSpPr/>
          <p:nvPr/>
        </p:nvSpPr>
        <p:spPr>
          <a:xfrm>
            <a:off x="2832467" y="2451922"/>
            <a:ext cx="747415" cy="1366184"/>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仅销售预包装食品备案</a:t>
            </a:r>
          </a:p>
        </p:txBody>
      </p:sp>
      <p:sp>
        <p:nvSpPr>
          <p:cNvPr id="32" name="矩形 31"/>
          <p:cNvSpPr/>
          <p:nvPr/>
        </p:nvSpPr>
        <p:spPr>
          <a:xfrm>
            <a:off x="3698228" y="2451922"/>
            <a:ext cx="747415" cy="1366184"/>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药品零售许可</a:t>
            </a:r>
          </a:p>
        </p:txBody>
      </p:sp>
      <p:sp>
        <p:nvSpPr>
          <p:cNvPr id="4" name="右大括号 3"/>
          <p:cNvSpPr/>
          <p:nvPr/>
        </p:nvSpPr>
        <p:spPr>
          <a:xfrm rot="5400000">
            <a:off x="2756880" y="3194523"/>
            <a:ext cx="692696" cy="20038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 name="文本框 4"/>
          <p:cNvSpPr txBox="1"/>
          <p:nvPr/>
        </p:nvSpPr>
        <p:spPr>
          <a:xfrm>
            <a:off x="1708921" y="4688731"/>
            <a:ext cx="2994505" cy="1198880"/>
          </a:xfrm>
          <a:prstGeom prst="rect">
            <a:avLst/>
          </a:prstGeom>
          <a:noFill/>
        </p:spPr>
        <p:txBody>
          <a:bodyPr wrap="square" rtlCol="0">
            <a:spAutoFit/>
          </a:bodyPr>
          <a:lstStyle/>
          <a:p>
            <a:r>
              <a:rPr lang="zh-CN" altLang="en-US" dirty="0"/>
              <a:t>已完成系统对接，在</a:t>
            </a:r>
            <a:r>
              <a:rPr lang="zh-CN" altLang="en-US" b="1" dirty="0">
                <a:latin typeface="微软雅黑" panose="020B0503020204020204" pitchFamily="34" charset="-122"/>
                <a:ea typeface="微软雅黑" panose="020B0503020204020204" pitchFamily="34" charset="-122"/>
              </a:rPr>
              <a:t>原审批系统进行审批即可</a:t>
            </a:r>
            <a:r>
              <a:rPr lang="zh-CN" altLang="en-US" dirty="0"/>
              <a:t>，会自动同步过程信息和结果数据到本系统中</a:t>
            </a:r>
          </a:p>
        </p:txBody>
      </p:sp>
      <p:sp>
        <p:nvSpPr>
          <p:cNvPr id="37" name="矩形 36"/>
          <p:cNvSpPr/>
          <p:nvPr/>
        </p:nvSpPr>
        <p:spPr>
          <a:xfrm>
            <a:off x="7238837" y="2451922"/>
            <a:ext cx="747415" cy="1366184"/>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二类医疗器械经营备案</a:t>
            </a:r>
          </a:p>
        </p:txBody>
      </p:sp>
      <p:sp>
        <p:nvSpPr>
          <p:cNvPr id="38" name="矩形 37"/>
          <p:cNvSpPr/>
          <p:nvPr/>
        </p:nvSpPr>
        <p:spPr>
          <a:xfrm>
            <a:off x="8367711" y="2441554"/>
            <a:ext cx="747415" cy="1366184"/>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三类医疗器械经营许可</a:t>
            </a:r>
          </a:p>
        </p:txBody>
      </p:sp>
      <p:sp>
        <p:nvSpPr>
          <p:cNvPr id="39" name="右大括号 38"/>
          <p:cNvSpPr/>
          <p:nvPr/>
        </p:nvSpPr>
        <p:spPr>
          <a:xfrm rot="5400000">
            <a:off x="7820075" y="3569093"/>
            <a:ext cx="692697" cy="125476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1" name="文本框 40"/>
          <p:cNvSpPr txBox="1"/>
          <p:nvPr/>
        </p:nvSpPr>
        <p:spPr>
          <a:xfrm>
            <a:off x="6870458" y="4616614"/>
            <a:ext cx="3276950" cy="922020"/>
          </a:xfrm>
          <a:prstGeom prst="rect">
            <a:avLst/>
          </a:prstGeom>
          <a:noFill/>
        </p:spPr>
        <p:txBody>
          <a:bodyPr wrap="square" rtlCol="0">
            <a:spAutoFit/>
          </a:bodyPr>
          <a:lstStyle/>
          <a:p>
            <a:r>
              <a:rPr lang="zh-CN" altLang="en-US" dirty="0"/>
              <a:t>申请人使用国家系统进行申报，审批人员使用国家系统进行审批</a:t>
            </a:r>
            <a:endParaRPr lang="zh-CN" altLang="en-US" b="1" dirty="0">
              <a:latin typeface="微软雅黑" panose="020B0503020204020204" pitchFamily="34" charset="-122"/>
              <a:ea typeface="微软雅黑" panose="020B0503020204020204" pitchFamily="34" charset="-122"/>
            </a:endParaRPr>
          </a:p>
        </p:txBody>
      </p:sp>
      <p:cxnSp>
        <p:nvCxnSpPr>
          <p:cNvPr id="3" name="连接符: 肘形 2"/>
          <p:cNvCxnSpPr>
            <a:stCxn id="25" idx="2"/>
            <a:endCxn id="27" idx="0"/>
          </p:cNvCxnSpPr>
          <p:nvPr/>
        </p:nvCxnSpPr>
        <p:spPr>
          <a:xfrm rot="5400000">
            <a:off x="3746844" y="420898"/>
            <a:ext cx="624595" cy="343745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连接符: 肘形 6"/>
          <p:cNvCxnSpPr>
            <a:stCxn id="25" idx="2"/>
            <a:endCxn id="30" idx="0"/>
          </p:cNvCxnSpPr>
          <p:nvPr/>
        </p:nvCxnSpPr>
        <p:spPr>
          <a:xfrm rot="5400000">
            <a:off x="4179724" y="853778"/>
            <a:ext cx="624595" cy="257169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连接符: 肘形 8"/>
          <p:cNvCxnSpPr>
            <a:stCxn id="25" idx="2"/>
            <a:endCxn id="32" idx="0"/>
          </p:cNvCxnSpPr>
          <p:nvPr/>
        </p:nvCxnSpPr>
        <p:spPr>
          <a:xfrm rot="5400000">
            <a:off x="4612605" y="1286659"/>
            <a:ext cx="624595" cy="17059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连接符: 肘形 10"/>
          <p:cNvCxnSpPr>
            <a:stCxn id="25" idx="2"/>
            <a:endCxn id="37" idx="0"/>
          </p:cNvCxnSpPr>
          <p:nvPr/>
        </p:nvCxnSpPr>
        <p:spPr>
          <a:xfrm rot="16200000" flipH="1">
            <a:off x="6382909" y="1222285"/>
            <a:ext cx="624595" cy="183467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连接符: 肘形 12"/>
          <p:cNvCxnSpPr>
            <a:stCxn id="25" idx="2"/>
            <a:endCxn id="38" idx="0"/>
          </p:cNvCxnSpPr>
          <p:nvPr/>
        </p:nvCxnSpPr>
        <p:spPr>
          <a:xfrm rot="16200000" flipH="1">
            <a:off x="6952530" y="652664"/>
            <a:ext cx="614227" cy="296355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平行四边形 17"/>
          <p:cNvSpPr/>
          <p:nvPr/>
        </p:nvSpPr>
        <p:spPr>
          <a:xfrm>
            <a:off x="304915" y="786372"/>
            <a:ext cx="3501384"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19" name="文本框 18"/>
          <p:cNvSpPr txBox="1"/>
          <p:nvPr/>
        </p:nvSpPr>
        <p:spPr>
          <a:xfrm>
            <a:off x="605347" y="333968"/>
            <a:ext cx="5614477" cy="460375"/>
          </a:xfrm>
          <a:prstGeom prst="rect">
            <a:avLst/>
          </a:prstGeom>
          <a:noFill/>
        </p:spPr>
        <p:txBody>
          <a:bodyPr wrap="square" rtlCol="0">
            <a:spAutoFit/>
          </a:bodyPr>
          <a:lstStyle/>
          <a:p>
            <a:pP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rPr>
              <a:t>区县</a:t>
            </a:r>
            <a:r>
              <a:rPr lang="zh-CN" altLang="en-US" sz="2400" b="1" spc="200" dirty="0">
                <a:solidFill>
                  <a:srgbClr val="0A3DAC"/>
                </a:solidFill>
                <a:latin typeface="微软雅黑" panose="020B0503020204020204" pitchFamily="34" charset="-122"/>
                <a:ea typeface="微软雅黑" panose="020B0503020204020204" pitchFamily="34" charset="-122"/>
                <a:sym typeface="+mn-ea"/>
              </a:rPr>
              <a:t>住房城乡建设</a:t>
            </a:r>
            <a:r>
              <a:rPr lang="zh-CN" altLang="en-US" sz="2400" b="1" spc="200" dirty="0">
                <a:solidFill>
                  <a:srgbClr val="0A3DAC"/>
                </a:solidFill>
                <a:latin typeface="微软雅黑" panose="020B0503020204020204" pitchFamily="34" charset="-122"/>
                <a:ea typeface="微软雅黑" panose="020B0503020204020204" pitchFamily="34" charset="-122"/>
              </a:rPr>
              <a:t>局</a:t>
            </a:r>
          </a:p>
        </p:txBody>
      </p:sp>
      <p:sp>
        <p:nvSpPr>
          <p:cNvPr id="21" name="任意多边形: 形状 20"/>
          <p:cNvSpPr/>
          <p:nvPr/>
        </p:nvSpPr>
        <p:spPr>
          <a:xfrm>
            <a:off x="304914" y="773743"/>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800"/>
          </a:p>
        </p:txBody>
      </p:sp>
      <p:pic>
        <p:nvPicPr>
          <p:cNvPr id="40" name="图片 39" descr="图标&#10;&#10;描述已自动生成"/>
          <p:cNvPicPr/>
          <p:nvPr/>
        </p:nvPicPr>
        <p:blipFill>
          <a:blip r:embed="rId3"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
        <p:nvSpPr>
          <p:cNvPr id="25" name="矩形 24"/>
          <p:cNvSpPr/>
          <p:nvPr/>
        </p:nvSpPr>
        <p:spPr>
          <a:xfrm>
            <a:off x="4071936" y="1257765"/>
            <a:ext cx="4295775" cy="593522"/>
          </a:xfrm>
          <a:prstGeom prst="rect">
            <a:avLst/>
          </a:prstGeom>
          <a:solidFill>
            <a:srgbClr val="63B0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区县住房城乡建设局</a:t>
            </a:r>
            <a:r>
              <a:rPr lang="en-US" altLang="zh-CN"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a:t>
            </a: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审批人员</a:t>
            </a:r>
          </a:p>
        </p:txBody>
      </p:sp>
      <p:sp>
        <p:nvSpPr>
          <p:cNvPr id="16" name="矩形 15"/>
          <p:cNvSpPr/>
          <p:nvPr/>
        </p:nvSpPr>
        <p:spPr>
          <a:xfrm>
            <a:off x="4075586" y="2505074"/>
            <a:ext cx="4295775" cy="1066801"/>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户外招牌设施设置规范管理</a:t>
            </a:r>
          </a:p>
        </p:txBody>
      </p:sp>
      <p:sp>
        <p:nvSpPr>
          <p:cNvPr id="17" name="文本框 16"/>
          <p:cNvSpPr txBox="1"/>
          <p:nvPr/>
        </p:nvSpPr>
        <p:spPr>
          <a:xfrm>
            <a:off x="4320446" y="4009322"/>
            <a:ext cx="3787004" cy="368300"/>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使用本系统查看已阅知企业数据</a:t>
            </a:r>
            <a:endParaRPr lang="zh-CN" altLang="en-US" dirty="0"/>
          </a:p>
        </p:txBody>
      </p:sp>
      <p:cxnSp>
        <p:nvCxnSpPr>
          <p:cNvPr id="3" name="连接符: 肘形 2"/>
          <p:cNvCxnSpPr>
            <a:stCxn id="25" idx="2"/>
            <a:endCxn id="16" idx="0"/>
          </p:cNvCxnSpPr>
          <p:nvPr/>
        </p:nvCxnSpPr>
        <p:spPr>
          <a:xfrm rot="16200000" flipH="1">
            <a:off x="5894756" y="2176355"/>
            <a:ext cx="653787" cy="365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平行四边形 17"/>
          <p:cNvSpPr/>
          <p:nvPr/>
        </p:nvSpPr>
        <p:spPr>
          <a:xfrm>
            <a:off x="304915" y="786372"/>
            <a:ext cx="3501384"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19" name="文本框 18"/>
          <p:cNvSpPr txBox="1"/>
          <p:nvPr/>
        </p:nvSpPr>
        <p:spPr>
          <a:xfrm>
            <a:off x="605347" y="333968"/>
            <a:ext cx="5614477" cy="460375"/>
          </a:xfrm>
          <a:prstGeom prst="rect">
            <a:avLst/>
          </a:prstGeom>
          <a:noFill/>
        </p:spPr>
        <p:txBody>
          <a:bodyPr wrap="square" rtlCol="0">
            <a:spAutoFit/>
          </a:bodyPr>
          <a:lstStyle/>
          <a:p>
            <a:pP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rPr>
              <a:t>区县</a:t>
            </a:r>
            <a:r>
              <a:rPr lang="zh-CN" altLang="en-US" sz="2400" b="1" spc="200" dirty="0">
                <a:solidFill>
                  <a:srgbClr val="0A3DAC"/>
                </a:solidFill>
                <a:latin typeface="微软雅黑" panose="020B0503020204020204" pitchFamily="34" charset="-122"/>
                <a:ea typeface="微软雅黑" panose="020B0503020204020204" pitchFamily="34" charset="-122"/>
                <a:sym typeface="+mn-ea"/>
              </a:rPr>
              <a:t>消防救援支队</a:t>
            </a:r>
            <a:endParaRPr lang="zh-CN" altLang="en-US" sz="2400" b="1" spc="200" dirty="0">
              <a:solidFill>
                <a:srgbClr val="0A3DAC"/>
              </a:solidFill>
              <a:latin typeface="微软雅黑" panose="020B0503020204020204" pitchFamily="34" charset="-122"/>
              <a:ea typeface="微软雅黑" panose="020B0503020204020204" pitchFamily="34" charset="-122"/>
            </a:endParaRPr>
          </a:p>
        </p:txBody>
      </p:sp>
      <p:sp>
        <p:nvSpPr>
          <p:cNvPr id="21" name="任意多边形: 形状 20"/>
          <p:cNvSpPr/>
          <p:nvPr/>
        </p:nvSpPr>
        <p:spPr>
          <a:xfrm>
            <a:off x="304914" y="773743"/>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800"/>
          </a:p>
        </p:txBody>
      </p:sp>
      <p:pic>
        <p:nvPicPr>
          <p:cNvPr id="40" name="图片 39" descr="图标&#10;&#10;描述已自动生成"/>
          <p:cNvPicPr/>
          <p:nvPr/>
        </p:nvPicPr>
        <p:blipFill>
          <a:blip r:embed="rId3"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
        <p:nvSpPr>
          <p:cNvPr id="25" name="矩形 24"/>
          <p:cNvSpPr/>
          <p:nvPr/>
        </p:nvSpPr>
        <p:spPr>
          <a:xfrm>
            <a:off x="4071936" y="1257765"/>
            <a:ext cx="4295775" cy="593522"/>
          </a:xfrm>
          <a:prstGeom prst="rect">
            <a:avLst/>
          </a:prstGeom>
          <a:solidFill>
            <a:srgbClr val="63B0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区县消防救援支队</a:t>
            </a:r>
            <a:r>
              <a:rPr lang="en-US" altLang="zh-CN"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a:t>
            </a: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审批人员</a:t>
            </a:r>
          </a:p>
        </p:txBody>
      </p:sp>
      <p:sp>
        <p:nvSpPr>
          <p:cNvPr id="16" name="矩形 15"/>
          <p:cNvSpPr/>
          <p:nvPr/>
        </p:nvSpPr>
        <p:spPr>
          <a:xfrm>
            <a:off x="4075586" y="2505074"/>
            <a:ext cx="4295775" cy="1066801"/>
          </a:xfrm>
          <a:prstGeom prst="rect">
            <a:avLst/>
          </a:prstGeom>
          <a:solidFill>
            <a:srgbClr val="024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使用原系统进行审批</a:t>
            </a:r>
          </a:p>
        </p:txBody>
      </p:sp>
      <p:sp>
        <p:nvSpPr>
          <p:cNvPr id="17" name="文本框 16"/>
          <p:cNvSpPr txBox="1"/>
          <p:nvPr/>
        </p:nvSpPr>
        <p:spPr>
          <a:xfrm>
            <a:off x="3806298" y="3652641"/>
            <a:ext cx="5400728" cy="307777"/>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企业从一件事系统申请，数据会自动同步到消防原审批系统</a:t>
            </a:r>
            <a:endParaRPr lang="zh-CN" altLang="en-US" sz="1400" dirty="0"/>
          </a:p>
        </p:txBody>
      </p:sp>
      <p:cxnSp>
        <p:nvCxnSpPr>
          <p:cNvPr id="3" name="连接符: 肘形 2"/>
          <p:cNvCxnSpPr>
            <a:stCxn id="25" idx="2"/>
            <a:endCxn id="16" idx="0"/>
          </p:cNvCxnSpPr>
          <p:nvPr/>
        </p:nvCxnSpPr>
        <p:spPr>
          <a:xfrm rot="16200000" flipH="1">
            <a:off x="5894756" y="2176355"/>
            <a:ext cx="653787" cy="365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6702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354580"/>
            <a:ext cx="12181840" cy="241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354580"/>
            <a:ext cx="12192000" cy="2413000"/>
          </a:xfrm>
          <a:prstGeom prst="rect">
            <a:avLst/>
          </a:prstGeom>
          <a:solidFill>
            <a:srgbClr val="345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2573020" y="3099435"/>
            <a:ext cx="8428355" cy="922020"/>
          </a:xfrm>
          <a:prstGeom prst="rect">
            <a:avLst/>
          </a:prstGeom>
          <a:noFill/>
        </p:spPr>
        <p:txBody>
          <a:bodyPr wrap="square" rtlCol="0">
            <a:spAutoFit/>
          </a:bodyPr>
          <a:lstStyle/>
          <a:p>
            <a:pPr algn="ctr" defTabSz="914400">
              <a:defRPr/>
            </a:pPr>
            <a:r>
              <a:rPr lang="zh-CN" altLang="en-US" sz="5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三、系统入口介绍</a:t>
            </a:r>
          </a:p>
        </p:txBody>
      </p:sp>
      <p:pic>
        <p:nvPicPr>
          <p:cNvPr id="46" name="图片 45" descr="图标&#10;&#10;描述已自动生成"/>
          <p:cNvPicPr/>
          <p:nvPr/>
        </p:nvPicPr>
        <p:blipFill>
          <a:blip r:embed="rId3"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平行四边形 17"/>
          <p:cNvSpPr/>
          <p:nvPr/>
        </p:nvSpPr>
        <p:spPr>
          <a:xfrm>
            <a:off x="304915" y="786372"/>
            <a:ext cx="3501384"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19" name="文本框 18"/>
          <p:cNvSpPr txBox="1"/>
          <p:nvPr/>
        </p:nvSpPr>
        <p:spPr>
          <a:xfrm>
            <a:off x="605347" y="333968"/>
            <a:ext cx="5614477" cy="829945"/>
          </a:xfrm>
          <a:prstGeom prst="rect">
            <a:avLst/>
          </a:prstGeom>
          <a:noFill/>
        </p:spPr>
        <p:txBody>
          <a:bodyPr wrap="square" rtlCol="0">
            <a:spAutoFit/>
          </a:bodyPr>
          <a:lstStyle/>
          <a:p>
            <a:pP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rPr>
              <a:t>申请端入口</a:t>
            </a:r>
            <a:r>
              <a:rPr lang="en-US" altLang="zh-CN" sz="2400" b="1" spc="200" dirty="0">
                <a:solidFill>
                  <a:srgbClr val="0A3DAC"/>
                </a:solidFill>
                <a:latin typeface="微软雅黑" panose="020B0503020204020204" pitchFamily="34" charset="-122"/>
                <a:ea typeface="微软雅黑" panose="020B0503020204020204" pitchFamily="34" charset="-122"/>
              </a:rPr>
              <a:t>——</a:t>
            </a:r>
            <a:r>
              <a:rPr lang="zh-CN" altLang="en-US" sz="2400" b="1" spc="200" dirty="0">
                <a:solidFill>
                  <a:srgbClr val="0A3DAC"/>
                </a:solidFill>
                <a:latin typeface="微软雅黑" panose="020B0503020204020204" pitchFamily="34" charset="-122"/>
                <a:ea typeface="微软雅黑" panose="020B0503020204020204" pitchFamily="34" charset="-122"/>
              </a:rPr>
              <a:t>云南政务服务网</a:t>
            </a:r>
          </a:p>
          <a:p>
            <a:pPr defTabSz="914400">
              <a:defRPr/>
            </a:pPr>
            <a:endParaRPr lang="zh-CN" altLang="en-US" sz="2400" b="1" spc="200" dirty="0">
              <a:solidFill>
                <a:srgbClr val="0A3DAC"/>
              </a:solidFill>
              <a:latin typeface="微软雅黑" panose="020B0503020204020204" pitchFamily="34" charset="-122"/>
              <a:ea typeface="微软雅黑" panose="020B0503020204020204" pitchFamily="34" charset="-122"/>
            </a:endParaRPr>
          </a:p>
        </p:txBody>
      </p:sp>
      <p:sp>
        <p:nvSpPr>
          <p:cNvPr id="21" name="任意多边形: 形状 20"/>
          <p:cNvSpPr/>
          <p:nvPr/>
        </p:nvSpPr>
        <p:spPr>
          <a:xfrm>
            <a:off x="304914" y="773743"/>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800"/>
          </a:p>
        </p:txBody>
      </p:sp>
      <p:pic>
        <p:nvPicPr>
          <p:cNvPr id="40" name="图片 39" descr="图标&#10;&#10;描述已自动生成"/>
          <p:cNvPicPr/>
          <p:nvPr/>
        </p:nvPicPr>
        <p:blipFill>
          <a:blip r:embed="rId3"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
        <p:nvSpPr>
          <p:cNvPr id="56" name="椭圆 55"/>
          <p:cNvSpPr/>
          <p:nvPr/>
        </p:nvSpPr>
        <p:spPr>
          <a:xfrm>
            <a:off x="4098275" y="1701650"/>
            <a:ext cx="3998624" cy="3998624"/>
          </a:xfrm>
          <a:prstGeom prst="ellipse">
            <a:avLst/>
          </a:prstGeom>
          <a:solidFill>
            <a:schemeClr val="bg1"/>
          </a:solidFill>
          <a:ln w="12700" cap="flat" cmpd="sng" algn="ctr">
            <a:noFill/>
            <a:prstDash val="solid"/>
            <a:miter lim="800000"/>
          </a:ln>
          <a:effectLst>
            <a:outerShdw blurRad="711200" dist="355600" dir="2700000" sx="97000" sy="97000" algn="tl" rotWithShape="0">
              <a:srgbClr val="1D78FA">
                <a:alpha val="40000"/>
              </a:srgbClr>
            </a:outerShdw>
          </a:effectLst>
        </p:spPr>
        <p:txBody>
          <a:bodyPr rtlCol="0" anchor="ctr"/>
          <a:lstStyle/>
          <a:p>
            <a:pPr algn="ctr" defTabSz="914400"/>
            <a:endParaRPr lang="zh-CN" altLang="en-US" kern="0">
              <a:solidFill>
                <a:prstClr val="white"/>
              </a:solidFill>
              <a:latin typeface="Roboto Regular"/>
              <a:ea typeface="思源黑体 CN Regular"/>
            </a:endParaRPr>
          </a:p>
        </p:txBody>
      </p:sp>
      <p:pic>
        <p:nvPicPr>
          <p:cNvPr id="3" name="图片 2" descr="电脑截图&#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0580" y="2202180"/>
            <a:ext cx="5685790" cy="3317240"/>
          </a:xfrm>
          <a:prstGeom prst="rect">
            <a:avLst/>
          </a:prstGeom>
        </p:spPr>
      </p:pic>
      <p:sp>
        <p:nvSpPr>
          <p:cNvPr id="117" name="文本框 116"/>
          <p:cNvSpPr txBox="1"/>
          <p:nvPr/>
        </p:nvSpPr>
        <p:spPr>
          <a:xfrm>
            <a:off x="371884" y="2565469"/>
            <a:ext cx="3380105" cy="645160"/>
          </a:xfrm>
          <a:prstGeom prst="rect">
            <a:avLst/>
          </a:prstGeom>
          <a:noFill/>
        </p:spPr>
        <p:txBody>
          <a:bodyPr wrap="none" rtlCol="0">
            <a:spAutoFit/>
          </a:bodyPr>
          <a:lstStyle/>
          <a:p>
            <a:pPr algn="l"/>
            <a:r>
              <a:rPr lang="en-US" altLang="zh-CN" b="1" spc="200" dirty="0">
                <a:solidFill>
                  <a:schemeClr val="tx1">
                    <a:lumMod val="75000"/>
                    <a:lumOff val="25000"/>
                  </a:schemeClr>
                </a:solidFill>
                <a:latin typeface="微软雅黑" panose="020B0503020204020204" pitchFamily="34" charset="-122"/>
                <a:ea typeface="微软雅黑" panose="020B0503020204020204" pitchFamily="34" charset="-122"/>
              </a:rPr>
              <a:t>1 </a:t>
            </a:r>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浏览器输入地址：</a:t>
            </a:r>
          </a:p>
          <a:p>
            <a:pPr algn="l"/>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https://zwfw.yn.gov.cn</a:t>
            </a:r>
          </a:p>
        </p:txBody>
      </p:sp>
      <p:sp>
        <p:nvSpPr>
          <p:cNvPr id="121" name="文本框 120"/>
          <p:cNvSpPr txBox="1"/>
          <p:nvPr/>
        </p:nvSpPr>
        <p:spPr>
          <a:xfrm>
            <a:off x="841149" y="4720214"/>
            <a:ext cx="2474595" cy="645160"/>
          </a:xfrm>
          <a:prstGeom prst="rect">
            <a:avLst/>
          </a:prstGeom>
          <a:noFill/>
        </p:spPr>
        <p:txBody>
          <a:bodyPr wrap="none" rtlCol="0">
            <a:spAutoFit/>
          </a:bodyPr>
          <a:lstStyle/>
          <a:p>
            <a:r>
              <a:rPr lang="en-US" altLang="zh-CN" b="1" spc="200" dirty="0">
                <a:solidFill>
                  <a:schemeClr val="tx1">
                    <a:lumMod val="75000"/>
                    <a:lumOff val="25000"/>
                  </a:schemeClr>
                </a:solidFill>
                <a:latin typeface="微软雅黑" panose="020B0503020204020204" pitchFamily="34" charset="-122"/>
                <a:ea typeface="微软雅黑" panose="020B0503020204020204" pitchFamily="34" charset="-122"/>
              </a:rPr>
              <a:t>2 </a:t>
            </a:r>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高效办成一件事：</a:t>
            </a:r>
          </a:p>
          <a:p>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企业生命周期</a:t>
            </a:r>
          </a:p>
        </p:txBody>
      </p:sp>
      <p:sp>
        <p:nvSpPr>
          <p:cNvPr id="125" name="文本框 124"/>
          <p:cNvSpPr txBox="1"/>
          <p:nvPr/>
        </p:nvSpPr>
        <p:spPr>
          <a:xfrm>
            <a:off x="9201488" y="2565469"/>
            <a:ext cx="2220595" cy="368300"/>
          </a:xfrm>
          <a:prstGeom prst="rect">
            <a:avLst/>
          </a:prstGeom>
          <a:noFill/>
        </p:spPr>
        <p:txBody>
          <a:bodyPr wrap="none" rtlCol="0">
            <a:spAutoFit/>
          </a:bodyPr>
          <a:lstStyle/>
          <a:p>
            <a:r>
              <a:rPr lang="en-US" altLang="zh-CN" b="1" spc="200" dirty="0">
                <a:solidFill>
                  <a:schemeClr val="tx1">
                    <a:lumMod val="75000"/>
                    <a:lumOff val="25000"/>
                  </a:schemeClr>
                </a:solidFill>
                <a:latin typeface="微软雅黑" panose="020B0503020204020204" pitchFamily="34" charset="-122"/>
                <a:ea typeface="微软雅黑" panose="020B0503020204020204" pitchFamily="34" charset="-122"/>
              </a:rPr>
              <a:t>3 </a:t>
            </a:r>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选择待开办行业</a:t>
            </a:r>
          </a:p>
        </p:txBody>
      </p:sp>
      <p:sp>
        <p:nvSpPr>
          <p:cNvPr id="129" name="文本框 128"/>
          <p:cNvSpPr txBox="1"/>
          <p:nvPr/>
        </p:nvSpPr>
        <p:spPr>
          <a:xfrm>
            <a:off x="9056073" y="4741169"/>
            <a:ext cx="2747010" cy="368300"/>
          </a:xfrm>
          <a:prstGeom prst="rect">
            <a:avLst/>
          </a:prstGeom>
          <a:noFill/>
        </p:spPr>
        <p:txBody>
          <a:bodyPr wrap="none" rtlCol="0">
            <a:spAutoFit/>
          </a:bodyPr>
          <a:lstStyle/>
          <a:p>
            <a:r>
              <a:rPr lang="en-US" altLang="zh-CN" b="1" spc="200" dirty="0">
                <a:solidFill>
                  <a:schemeClr val="tx1">
                    <a:lumMod val="75000"/>
                    <a:lumOff val="25000"/>
                  </a:schemeClr>
                </a:solidFill>
                <a:latin typeface="微软雅黑" panose="020B0503020204020204" pitchFamily="34" charset="-122"/>
                <a:ea typeface="微软雅黑" panose="020B0503020204020204" pitchFamily="34" charset="-122"/>
              </a:rPr>
              <a:t>4 </a:t>
            </a:r>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选择区域</a:t>
            </a:r>
            <a:r>
              <a:rPr lang="en-US" altLang="zh-CN" b="1" spc="2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在线办理</a:t>
            </a:r>
          </a:p>
        </p:txBody>
      </p:sp>
      <p:grpSp>
        <p:nvGrpSpPr>
          <p:cNvPr id="4" name="组合 3"/>
          <p:cNvGrpSpPr/>
          <p:nvPr/>
        </p:nvGrpSpPr>
        <p:grpSpPr>
          <a:xfrm>
            <a:off x="1411657" y="1755560"/>
            <a:ext cx="744485" cy="744485"/>
            <a:chOff x="-1933271" y="2794020"/>
            <a:chExt cx="937498" cy="937498"/>
          </a:xfrm>
        </p:grpSpPr>
        <p:grpSp>
          <p:nvGrpSpPr>
            <p:cNvPr id="28" name="组合 27"/>
            <p:cNvGrpSpPr/>
            <p:nvPr/>
          </p:nvGrpSpPr>
          <p:grpSpPr>
            <a:xfrm>
              <a:off x="-1933271" y="2794020"/>
              <a:ext cx="937498" cy="937498"/>
              <a:chOff x="1384473" y="2389281"/>
              <a:chExt cx="937498" cy="937498"/>
            </a:xfrm>
            <a:effectLst/>
          </p:grpSpPr>
          <p:sp>
            <p:nvSpPr>
              <p:cNvPr id="29" name="椭圆 28"/>
              <p:cNvSpPr/>
              <p:nvPr/>
            </p:nvSpPr>
            <p:spPr>
              <a:xfrm rot="19741494">
                <a:off x="1384473" y="2389281"/>
                <a:ext cx="937498" cy="937498"/>
              </a:xfrm>
              <a:prstGeom prst="ellipse">
                <a:avLst/>
              </a:prstGeom>
              <a:gradFill flip="none" rotWithShape="1">
                <a:gsLst>
                  <a:gs pos="53000">
                    <a:srgbClr val="1D78FA">
                      <a:lumMod val="20000"/>
                      <a:lumOff val="80000"/>
                      <a:alpha val="22000"/>
                    </a:srgbClr>
                  </a:gs>
                  <a:gs pos="100000">
                    <a:srgbClr val="1D78FA">
                      <a:alpha val="10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a:ea typeface="思源黑体 CN Regular"/>
                  <a:cs typeface="+mn-cs"/>
                </a:endParaRPr>
              </a:p>
            </p:txBody>
          </p:sp>
          <p:sp>
            <p:nvSpPr>
              <p:cNvPr id="30" name="椭圆 29"/>
              <p:cNvSpPr/>
              <p:nvPr/>
            </p:nvSpPr>
            <p:spPr>
              <a:xfrm>
                <a:off x="1534091" y="2538898"/>
                <a:ext cx="638262" cy="638264"/>
              </a:xfrm>
              <a:prstGeom prst="ellipse">
                <a:avLst/>
              </a:prstGeom>
              <a:gradFill>
                <a:gsLst>
                  <a:gs pos="30000">
                    <a:srgbClr val="2A98F8"/>
                  </a:gs>
                  <a:gs pos="76000">
                    <a:srgbClr val="024FC4"/>
                  </a:gs>
                </a:gsLst>
                <a:path path="circle">
                  <a:fillToRect r="100000" b="100000"/>
                </a:path>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Hanson" pitchFamily="2" charset="0"/>
                  <a:ea typeface="思源黑体 CN Regular"/>
                  <a:cs typeface="+mn-cs"/>
                </a:endParaRPr>
              </a:p>
            </p:txBody>
          </p:sp>
        </p:grpSp>
        <p:grpSp>
          <p:nvGrpSpPr>
            <p:cNvPr id="32" name="图形 309"/>
            <p:cNvGrpSpPr/>
            <p:nvPr/>
          </p:nvGrpSpPr>
          <p:grpSpPr>
            <a:xfrm>
              <a:off x="-1621501" y="3143172"/>
              <a:ext cx="327567" cy="286622"/>
              <a:chOff x="1473992" y="-888737"/>
              <a:chExt cx="682296" cy="597010"/>
            </a:xfrm>
            <a:effectLst/>
            <a:scene3d>
              <a:camera prst="perspectiveRight">
                <a:rot lat="0" lon="20099996" rev="0"/>
              </a:camera>
              <a:lightRig rig="threePt" dir="t"/>
            </a:scene3d>
          </p:grpSpPr>
          <p:sp>
            <p:nvSpPr>
              <p:cNvPr id="5" name="任意多边形: 形状 32"/>
              <p:cNvSpPr/>
              <p:nvPr/>
            </p:nvSpPr>
            <p:spPr>
              <a:xfrm>
                <a:off x="1473992" y="-888737"/>
                <a:ext cx="682296" cy="443492"/>
              </a:xfrm>
              <a:custGeom>
                <a:avLst/>
                <a:gdLst>
                  <a:gd name="connsiteX0" fmla="*/ 136459 w 682296"/>
                  <a:gd name="connsiteY0" fmla="*/ 443493 h 443492"/>
                  <a:gd name="connsiteX1" fmla="*/ 0 w 682296"/>
                  <a:gd name="connsiteY1" fmla="*/ 443493 h 443492"/>
                  <a:gd name="connsiteX2" fmla="*/ 0 w 682296"/>
                  <a:gd name="connsiteY2" fmla="*/ 0 h 443492"/>
                  <a:gd name="connsiteX3" fmla="*/ 682297 w 682296"/>
                  <a:gd name="connsiteY3" fmla="*/ 0 h 443492"/>
                  <a:gd name="connsiteX4" fmla="*/ 682297 w 682296"/>
                  <a:gd name="connsiteY4" fmla="*/ 443493 h 443492"/>
                  <a:gd name="connsiteX5" fmla="*/ 545837 w 682296"/>
                  <a:gd name="connsiteY5" fmla="*/ 443493 h 44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296" h="443492">
                    <a:moveTo>
                      <a:pt x="136459" y="443493"/>
                    </a:moveTo>
                    <a:lnTo>
                      <a:pt x="0" y="443493"/>
                    </a:lnTo>
                    <a:lnTo>
                      <a:pt x="0" y="0"/>
                    </a:lnTo>
                    <a:lnTo>
                      <a:pt x="682297" y="0"/>
                    </a:lnTo>
                    <a:lnTo>
                      <a:pt x="682297" y="443493"/>
                    </a:lnTo>
                    <a:lnTo>
                      <a:pt x="545837" y="443493"/>
                    </a:lnTo>
                    <a:close/>
                  </a:path>
                </a:pathLst>
              </a:custGeom>
              <a:noFill/>
              <a:ln w="19050" cap="flat">
                <a:solidFill>
                  <a:schemeClr val="bg1"/>
                </a:solidFill>
                <a:prstDash val="solid"/>
                <a:round/>
              </a:ln>
            </p:spPr>
            <p:txBody>
              <a:bodyPr rtlCol="0" anchor="ctr"/>
              <a:lstStyle/>
              <a:p>
                <a:endParaRPr lang="zh-CN" altLang="en-US"/>
              </a:p>
            </p:txBody>
          </p:sp>
          <p:sp>
            <p:nvSpPr>
              <p:cNvPr id="6" name="任意多边形: 形状 33"/>
              <p:cNvSpPr/>
              <p:nvPr/>
            </p:nvSpPr>
            <p:spPr>
              <a:xfrm>
                <a:off x="1678681" y="-632875"/>
                <a:ext cx="17057" cy="68229"/>
              </a:xfrm>
              <a:custGeom>
                <a:avLst/>
                <a:gdLst>
                  <a:gd name="connsiteX0" fmla="*/ 0 w 17057"/>
                  <a:gd name="connsiteY0" fmla="*/ 0 h 68229"/>
                  <a:gd name="connsiteX1" fmla="*/ 0 w 17057"/>
                  <a:gd name="connsiteY1" fmla="*/ 68230 h 68229"/>
                </a:gdLst>
                <a:ahLst/>
                <a:cxnLst>
                  <a:cxn ang="0">
                    <a:pos x="connsiteX0" y="connsiteY0"/>
                  </a:cxn>
                  <a:cxn ang="0">
                    <a:pos x="connsiteX1" y="connsiteY1"/>
                  </a:cxn>
                </a:cxnLst>
                <a:rect l="l" t="t" r="r" b="b"/>
                <a:pathLst>
                  <a:path w="17057" h="68229">
                    <a:moveTo>
                      <a:pt x="0" y="0"/>
                    </a:moveTo>
                    <a:lnTo>
                      <a:pt x="0" y="68230"/>
                    </a:lnTo>
                  </a:path>
                </a:pathLst>
              </a:custGeom>
              <a:noFill/>
              <a:ln w="19050" cap="rnd">
                <a:solidFill>
                  <a:schemeClr val="bg1"/>
                </a:solidFill>
                <a:prstDash val="solid"/>
                <a:round/>
              </a:ln>
            </p:spPr>
            <p:txBody>
              <a:bodyPr rtlCol="0" anchor="ctr"/>
              <a:lstStyle/>
              <a:p>
                <a:endParaRPr lang="zh-CN" altLang="en-US"/>
              </a:p>
            </p:txBody>
          </p:sp>
          <p:sp>
            <p:nvSpPr>
              <p:cNvPr id="35" name="任意多边形: 形状 34"/>
              <p:cNvSpPr/>
              <p:nvPr/>
            </p:nvSpPr>
            <p:spPr>
              <a:xfrm>
                <a:off x="1815141" y="-445244"/>
                <a:ext cx="17057" cy="102344"/>
              </a:xfrm>
              <a:custGeom>
                <a:avLst/>
                <a:gdLst>
                  <a:gd name="connsiteX0" fmla="*/ 0 w 17057"/>
                  <a:gd name="connsiteY0" fmla="*/ 0 h 102344"/>
                  <a:gd name="connsiteX1" fmla="*/ 0 w 17057"/>
                  <a:gd name="connsiteY1" fmla="*/ 102345 h 102344"/>
                </a:gdLst>
                <a:ahLst/>
                <a:cxnLst>
                  <a:cxn ang="0">
                    <a:pos x="connsiteX0" y="connsiteY0"/>
                  </a:cxn>
                  <a:cxn ang="0">
                    <a:pos x="connsiteX1" y="connsiteY1"/>
                  </a:cxn>
                </a:cxnLst>
                <a:rect l="l" t="t" r="r" b="b"/>
                <a:pathLst>
                  <a:path w="17057" h="102344">
                    <a:moveTo>
                      <a:pt x="0" y="0"/>
                    </a:moveTo>
                    <a:lnTo>
                      <a:pt x="0" y="102345"/>
                    </a:lnTo>
                  </a:path>
                </a:pathLst>
              </a:custGeom>
              <a:noFill/>
              <a:ln w="19050" cap="rnd">
                <a:solidFill>
                  <a:schemeClr val="bg1"/>
                </a:solidFill>
                <a:prstDash val="solid"/>
                <a:round/>
              </a:ln>
            </p:spPr>
            <p:txBody>
              <a:bodyPr rtlCol="0" anchor="ctr"/>
              <a:lstStyle/>
              <a:p>
                <a:endParaRPr lang="zh-CN" altLang="en-US"/>
              </a:p>
            </p:txBody>
          </p:sp>
          <p:sp>
            <p:nvSpPr>
              <p:cNvPr id="36" name="任意多边形: 形状 35"/>
              <p:cNvSpPr/>
              <p:nvPr/>
            </p:nvSpPr>
            <p:spPr>
              <a:xfrm>
                <a:off x="1815141" y="-701105"/>
                <a:ext cx="17057" cy="136459"/>
              </a:xfrm>
              <a:custGeom>
                <a:avLst/>
                <a:gdLst>
                  <a:gd name="connsiteX0" fmla="*/ 0 w 17057"/>
                  <a:gd name="connsiteY0" fmla="*/ 0 h 136459"/>
                  <a:gd name="connsiteX1" fmla="*/ 0 w 17057"/>
                  <a:gd name="connsiteY1" fmla="*/ 136459 h 136459"/>
                </a:gdLst>
                <a:ahLst/>
                <a:cxnLst>
                  <a:cxn ang="0">
                    <a:pos x="connsiteX0" y="connsiteY0"/>
                  </a:cxn>
                  <a:cxn ang="0">
                    <a:pos x="connsiteX1" y="connsiteY1"/>
                  </a:cxn>
                </a:cxnLst>
                <a:rect l="l" t="t" r="r" b="b"/>
                <a:pathLst>
                  <a:path w="17057" h="136459">
                    <a:moveTo>
                      <a:pt x="0" y="0"/>
                    </a:moveTo>
                    <a:lnTo>
                      <a:pt x="0" y="136459"/>
                    </a:lnTo>
                  </a:path>
                </a:pathLst>
              </a:custGeom>
              <a:noFill/>
              <a:ln w="19050" cap="rnd">
                <a:solidFill>
                  <a:schemeClr val="bg1"/>
                </a:solidFill>
                <a:prstDash val="solid"/>
                <a:round/>
              </a:ln>
            </p:spPr>
            <p:txBody>
              <a:bodyPr rtlCol="0" anchor="ctr"/>
              <a:lstStyle/>
              <a:p>
                <a:endParaRPr lang="zh-CN" altLang="en-US"/>
              </a:p>
            </p:txBody>
          </p:sp>
          <p:sp>
            <p:nvSpPr>
              <p:cNvPr id="37" name="任意多边形: 形状 36"/>
              <p:cNvSpPr/>
              <p:nvPr/>
            </p:nvSpPr>
            <p:spPr>
              <a:xfrm>
                <a:off x="1951600" y="-769335"/>
                <a:ext cx="17057" cy="204689"/>
              </a:xfrm>
              <a:custGeom>
                <a:avLst/>
                <a:gdLst>
                  <a:gd name="connsiteX0" fmla="*/ 0 w 17057"/>
                  <a:gd name="connsiteY0" fmla="*/ 0 h 204689"/>
                  <a:gd name="connsiteX1" fmla="*/ 0 w 17057"/>
                  <a:gd name="connsiteY1" fmla="*/ 204689 h 204689"/>
                </a:gdLst>
                <a:ahLst/>
                <a:cxnLst>
                  <a:cxn ang="0">
                    <a:pos x="connsiteX0" y="connsiteY0"/>
                  </a:cxn>
                  <a:cxn ang="0">
                    <a:pos x="connsiteX1" y="connsiteY1"/>
                  </a:cxn>
                </a:cxnLst>
                <a:rect l="l" t="t" r="r" b="b"/>
                <a:pathLst>
                  <a:path w="17057" h="204689">
                    <a:moveTo>
                      <a:pt x="0" y="0"/>
                    </a:moveTo>
                    <a:lnTo>
                      <a:pt x="0" y="204689"/>
                    </a:lnTo>
                  </a:path>
                </a:pathLst>
              </a:custGeom>
              <a:noFill/>
              <a:ln w="19050" cap="rnd">
                <a:solidFill>
                  <a:schemeClr val="bg1"/>
                </a:solidFill>
                <a:prstDash val="solid"/>
                <a:round/>
              </a:ln>
            </p:spPr>
            <p:txBody>
              <a:bodyPr rtlCol="0" anchor="ctr"/>
              <a:lstStyle/>
              <a:p>
                <a:endParaRPr lang="zh-CN" altLang="en-US"/>
              </a:p>
            </p:txBody>
          </p:sp>
          <p:sp>
            <p:nvSpPr>
              <p:cNvPr id="38" name="任意多边形: 形状 37"/>
              <p:cNvSpPr/>
              <p:nvPr/>
            </p:nvSpPr>
            <p:spPr>
              <a:xfrm>
                <a:off x="1610452" y="-308784"/>
                <a:ext cx="409378" cy="17057"/>
              </a:xfrm>
              <a:custGeom>
                <a:avLst/>
                <a:gdLst>
                  <a:gd name="connsiteX0" fmla="*/ 0 w 409378"/>
                  <a:gd name="connsiteY0" fmla="*/ 0 h 17057"/>
                  <a:gd name="connsiteX1" fmla="*/ 409378 w 409378"/>
                  <a:gd name="connsiteY1" fmla="*/ 0 h 17057"/>
                </a:gdLst>
                <a:ahLst/>
                <a:cxnLst>
                  <a:cxn ang="0">
                    <a:pos x="connsiteX0" y="connsiteY0"/>
                  </a:cxn>
                  <a:cxn ang="0">
                    <a:pos x="connsiteX1" y="connsiteY1"/>
                  </a:cxn>
                </a:cxnLst>
                <a:rect l="l" t="t" r="r" b="b"/>
                <a:pathLst>
                  <a:path w="409378" h="17057">
                    <a:moveTo>
                      <a:pt x="0" y="0"/>
                    </a:moveTo>
                    <a:lnTo>
                      <a:pt x="409378" y="0"/>
                    </a:lnTo>
                  </a:path>
                </a:pathLst>
              </a:custGeom>
              <a:noFill/>
              <a:ln w="19050" cap="rnd">
                <a:solidFill>
                  <a:schemeClr val="bg1"/>
                </a:solidFill>
                <a:prstDash val="solid"/>
                <a:round/>
              </a:ln>
            </p:spPr>
            <p:txBody>
              <a:bodyPr rtlCol="0" anchor="ctr"/>
              <a:lstStyle/>
              <a:p>
                <a:endParaRPr lang="zh-CN" altLang="en-US"/>
              </a:p>
            </p:txBody>
          </p:sp>
        </p:grpSp>
      </p:grpSp>
      <p:grpSp>
        <p:nvGrpSpPr>
          <p:cNvPr id="7" name="组合 6"/>
          <p:cNvGrpSpPr/>
          <p:nvPr/>
        </p:nvGrpSpPr>
        <p:grpSpPr>
          <a:xfrm>
            <a:off x="1411657" y="3943702"/>
            <a:ext cx="744485" cy="744485"/>
            <a:chOff x="-1933271" y="2794020"/>
            <a:chExt cx="937498" cy="937498"/>
          </a:xfrm>
        </p:grpSpPr>
        <p:grpSp>
          <p:nvGrpSpPr>
            <p:cNvPr id="41" name="组合 40"/>
            <p:cNvGrpSpPr/>
            <p:nvPr/>
          </p:nvGrpSpPr>
          <p:grpSpPr>
            <a:xfrm>
              <a:off x="-1933271" y="2794020"/>
              <a:ext cx="937498" cy="937498"/>
              <a:chOff x="1384473" y="2389281"/>
              <a:chExt cx="937498" cy="937498"/>
            </a:xfrm>
            <a:effectLst/>
          </p:grpSpPr>
          <p:sp>
            <p:nvSpPr>
              <p:cNvPr id="49" name="椭圆 48"/>
              <p:cNvSpPr/>
              <p:nvPr/>
            </p:nvSpPr>
            <p:spPr>
              <a:xfrm rot="19741494">
                <a:off x="1384473" y="2389281"/>
                <a:ext cx="937498" cy="937498"/>
              </a:xfrm>
              <a:prstGeom prst="ellipse">
                <a:avLst/>
              </a:prstGeom>
              <a:gradFill flip="none" rotWithShape="1">
                <a:gsLst>
                  <a:gs pos="53000">
                    <a:srgbClr val="1D78FA">
                      <a:lumMod val="20000"/>
                      <a:lumOff val="80000"/>
                      <a:alpha val="22000"/>
                    </a:srgbClr>
                  </a:gs>
                  <a:gs pos="100000">
                    <a:srgbClr val="1D78FA">
                      <a:alpha val="10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a:ea typeface="思源黑体 CN Regular"/>
                  <a:cs typeface="+mn-cs"/>
                </a:endParaRPr>
              </a:p>
            </p:txBody>
          </p:sp>
          <p:sp>
            <p:nvSpPr>
              <p:cNvPr id="50" name="椭圆 49"/>
              <p:cNvSpPr/>
              <p:nvPr/>
            </p:nvSpPr>
            <p:spPr>
              <a:xfrm>
                <a:off x="1534091" y="2538898"/>
                <a:ext cx="638262" cy="638264"/>
              </a:xfrm>
              <a:prstGeom prst="ellipse">
                <a:avLst/>
              </a:prstGeom>
              <a:gradFill>
                <a:gsLst>
                  <a:gs pos="30000">
                    <a:srgbClr val="2A98F8"/>
                  </a:gs>
                  <a:gs pos="76000">
                    <a:srgbClr val="024FC4"/>
                  </a:gs>
                </a:gsLst>
                <a:path path="circle">
                  <a:fillToRect r="100000" b="100000"/>
                </a:path>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Hanson" pitchFamily="2" charset="0"/>
                  <a:ea typeface="思源黑体 CN Regular"/>
                  <a:cs typeface="+mn-cs"/>
                </a:endParaRPr>
              </a:p>
            </p:txBody>
          </p:sp>
        </p:grpSp>
        <p:grpSp>
          <p:nvGrpSpPr>
            <p:cNvPr id="42" name="图形 309"/>
            <p:cNvGrpSpPr/>
            <p:nvPr/>
          </p:nvGrpSpPr>
          <p:grpSpPr>
            <a:xfrm>
              <a:off x="-1621501" y="3143172"/>
              <a:ext cx="327567" cy="286622"/>
              <a:chOff x="1473992" y="-888737"/>
              <a:chExt cx="682296" cy="597010"/>
            </a:xfrm>
            <a:effectLst/>
            <a:scene3d>
              <a:camera prst="perspectiveRight">
                <a:rot lat="0" lon="20099996" rev="0"/>
              </a:camera>
              <a:lightRig rig="threePt" dir="t"/>
            </a:scene3d>
          </p:grpSpPr>
          <p:sp>
            <p:nvSpPr>
              <p:cNvPr id="43" name="任意多边形: 形状 42"/>
              <p:cNvSpPr/>
              <p:nvPr/>
            </p:nvSpPr>
            <p:spPr>
              <a:xfrm>
                <a:off x="1473992" y="-888737"/>
                <a:ext cx="682296" cy="443492"/>
              </a:xfrm>
              <a:custGeom>
                <a:avLst/>
                <a:gdLst>
                  <a:gd name="connsiteX0" fmla="*/ 136459 w 682296"/>
                  <a:gd name="connsiteY0" fmla="*/ 443493 h 443492"/>
                  <a:gd name="connsiteX1" fmla="*/ 0 w 682296"/>
                  <a:gd name="connsiteY1" fmla="*/ 443493 h 443492"/>
                  <a:gd name="connsiteX2" fmla="*/ 0 w 682296"/>
                  <a:gd name="connsiteY2" fmla="*/ 0 h 443492"/>
                  <a:gd name="connsiteX3" fmla="*/ 682297 w 682296"/>
                  <a:gd name="connsiteY3" fmla="*/ 0 h 443492"/>
                  <a:gd name="connsiteX4" fmla="*/ 682297 w 682296"/>
                  <a:gd name="connsiteY4" fmla="*/ 443493 h 443492"/>
                  <a:gd name="connsiteX5" fmla="*/ 545837 w 682296"/>
                  <a:gd name="connsiteY5" fmla="*/ 443493 h 44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296" h="443492">
                    <a:moveTo>
                      <a:pt x="136459" y="443493"/>
                    </a:moveTo>
                    <a:lnTo>
                      <a:pt x="0" y="443493"/>
                    </a:lnTo>
                    <a:lnTo>
                      <a:pt x="0" y="0"/>
                    </a:lnTo>
                    <a:lnTo>
                      <a:pt x="682297" y="0"/>
                    </a:lnTo>
                    <a:lnTo>
                      <a:pt x="682297" y="443493"/>
                    </a:lnTo>
                    <a:lnTo>
                      <a:pt x="545837" y="443493"/>
                    </a:lnTo>
                    <a:close/>
                  </a:path>
                </a:pathLst>
              </a:custGeom>
              <a:noFill/>
              <a:ln w="19050" cap="flat">
                <a:solidFill>
                  <a:schemeClr val="bg1"/>
                </a:solidFill>
                <a:prstDash val="solid"/>
                <a:round/>
              </a:ln>
            </p:spPr>
            <p:txBody>
              <a:bodyPr rtlCol="0" anchor="ctr"/>
              <a:lstStyle/>
              <a:p>
                <a:endParaRPr lang="zh-CN" altLang="en-US"/>
              </a:p>
            </p:txBody>
          </p:sp>
          <p:sp>
            <p:nvSpPr>
              <p:cNvPr id="44" name="任意多边形: 形状 43"/>
              <p:cNvSpPr/>
              <p:nvPr/>
            </p:nvSpPr>
            <p:spPr>
              <a:xfrm>
                <a:off x="1678681" y="-632875"/>
                <a:ext cx="17057" cy="68229"/>
              </a:xfrm>
              <a:custGeom>
                <a:avLst/>
                <a:gdLst>
                  <a:gd name="connsiteX0" fmla="*/ 0 w 17057"/>
                  <a:gd name="connsiteY0" fmla="*/ 0 h 68229"/>
                  <a:gd name="connsiteX1" fmla="*/ 0 w 17057"/>
                  <a:gd name="connsiteY1" fmla="*/ 68230 h 68229"/>
                </a:gdLst>
                <a:ahLst/>
                <a:cxnLst>
                  <a:cxn ang="0">
                    <a:pos x="connsiteX0" y="connsiteY0"/>
                  </a:cxn>
                  <a:cxn ang="0">
                    <a:pos x="connsiteX1" y="connsiteY1"/>
                  </a:cxn>
                </a:cxnLst>
                <a:rect l="l" t="t" r="r" b="b"/>
                <a:pathLst>
                  <a:path w="17057" h="68229">
                    <a:moveTo>
                      <a:pt x="0" y="0"/>
                    </a:moveTo>
                    <a:lnTo>
                      <a:pt x="0" y="68230"/>
                    </a:lnTo>
                  </a:path>
                </a:pathLst>
              </a:custGeom>
              <a:noFill/>
              <a:ln w="19050" cap="rnd">
                <a:solidFill>
                  <a:schemeClr val="bg1"/>
                </a:solidFill>
                <a:prstDash val="solid"/>
                <a:round/>
              </a:ln>
            </p:spPr>
            <p:txBody>
              <a:bodyPr rtlCol="0" anchor="ctr"/>
              <a:lstStyle/>
              <a:p>
                <a:endParaRPr lang="zh-CN" altLang="en-US"/>
              </a:p>
            </p:txBody>
          </p:sp>
          <p:sp>
            <p:nvSpPr>
              <p:cNvPr id="45" name="任意多边形: 形状 44"/>
              <p:cNvSpPr/>
              <p:nvPr/>
            </p:nvSpPr>
            <p:spPr>
              <a:xfrm>
                <a:off x="1815141" y="-445244"/>
                <a:ext cx="17057" cy="102344"/>
              </a:xfrm>
              <a:custGeom>
                <a:avLst/>
                <a:gdLst>
                  <a:gd name="connsiteX0" fmla="*/ 0 w 17057"/>
                  <a:gd name="connsiteY0" fmla="*/ 0 h 102344"/>
                  <a:gd name="connsiteX1" fmla="*/ 0 w 17057"/>
                  <a:gd name="connsiteY1" fmla="*/ 102345 h 102344"/>
                </a:gdLst>
                <a:ahLst/>
                <a:cxnLst>
                  <a:cxn ang="0">
                    <a:pos x="connsiteX0" y="connsiteY0"/>
                  </a:cxn>
                  <a:cxn ang="0">
                    <a:pos x="connsiteX1" y="connsiteY1"/>
                  </a:cxn>
                </a:cxnLst>
                <a:rect l="l" t="t" r="r" b="b"/>
                <a:pathLst>
                  <a:path w="17057" h="102344">
                    <a:moveTo>
                      <a:pt x="0" y="0"/>
                    </a:moveTo>
                    <a:lnTo>
                      <a:pt x="0" y="102345"/>
                    </a:lnTo>
                  </a:path>
                </a:pathLst>
              </a:custGeom>
              <a:noFill/>
              <a:ln w="19050" cap="rnd">
                <a:solidFill>
                  <a:schemeClr val="bg1"/>
                </a:solidFill>
                <a:prstDash val="solid"/>
                <a:round/>
              </a:ln>
            </p:spPr>
            <p:txBody>
              <a:bodyPr rtlCol="0" anchor="ctr"/>
              <a:lstStyle/>
              <a:p>
                <a:endParaRPr lang="zh-CN" altLang="en-US"/>
              </a:p>
            </p:txBody>
          </p:sp>
          <p:sp>
            <p:nvSpPr>
              <p:cNvPr id="46" name="任意多边形: 形状 45"/>
              <p:cNvSpPr/>
              <p:nvPr/>
            </p:nvSpPr>
            <p:spPr>
              <a:xfrm>
                <a:off x="1815141" y="-701105"/>
                <a:ext cx="17057" cy="136459"/>
              </a:xfrm>
              <a:custGeom>
                <a:avLst/>
                <a:gdLst>
                  <a:gd name="connsiteX0" fmla="*/ 0 w 17057"/>
                  <a:gd name="connsiteY0" fmla="*/ 0 h 136459"/>
                  <a:gd name="connsiteX1" fmla="*/ 0 w 17057"/>
                  <a:gd name="connsiteY1" fmla="*/ 136459 h 136459"/>
                </a:gdLst>
                <a:ahLst/>
                <a:cxnLst>
                  <a:cxn ang="0">
                    <a:pos x="connsiteX0" y="connsiteY0"/>
                  </a:cxn>
                  <a:cxn ang="0">
                    <a:pos x="connsiteX1" y="connsiteY1"/>
                  </a:cxn>
                </a:cxnLst>
                <a:rect l="l" t="t" r="r" b="b"/>
                <a:pathLst>
                  <a:path w="17057" h="136459">
                    <a:moveTo>
                      <a:pt x="0" y="0"/>
                    </a:moveTo>
                    <a:lnTo>
                      <a:pt x="0" y="136459"/>
                    </a:lnTo>
                  </a:path>
                </a:pathLst>
              </a:custGeom>
              <a:noFill/>
              <a:ln w="19050" cap="rnd">
                <a:solidFill>
                  <a:schemeClr val="bg1"/>
                </a:solidFill>
                <a:prstDash val="solid"/>
                <a:round/>
              </a:ln>
            </p:spPr>
            <p:txBody>
              <a:bodyPr rtlCol="0" anchor="ctr"/>
              <a:lstStyle/>
              <a:p>
                <a:endParaRPr lang="zh-CN" altLang="en-US"/>
              </a:p>
            </p:txBody>
          </p:sp>
          <p:sp>
            <p:nvSpPr>
              <p:cNvPr id="47" name="任意多边形: 形状 46"/>
              <p:cNvSpPr/>
              <p:nvPr/>
            </p:nvSpPr>
            <p:spPr>
              <a:xfrm>
                <a:off x="1951600" y="-769335"/>
                <a:ext cx="17057" cy="204689"/>
              </a:xfrm>
              <a:custGeom>
                <a:avLst/>
                <a:gdLst>
                  <a:gd name="connsiteX0" fmla="*/ 0 w 17057"/>
                  <a:gd name="connsiteY0" fmla="*/ 0 h 204689"/>
                  <a:gd name="connsiteX1" fmla="*/ 0 w 17057"/>
                  <a:gd name="connsiteY1" fmla="*/ 204689 h 204689"/>
                </a:gdLst>
                <a:ahLst/>
                <a:cxnLst>
                  <a:cxn ang="0">
                    <a:pos x="connsiteX0" y="connsiteY0"/>
                  </a:cxn>
                  <a:cxn ang="0">
                    <a:pos x="connsiteX1" y="connsiteY1"/>
                  </a:cxn>
                </a:cxnLst>
                <a:rect l="l" t="t" r="r" b="b"/>
                <a:pathLst>
                  <a:path w="17057" h="204689">
                    <a:moveTo>
                      <a:pt x="0" y="0"/>
                    </a:moveTo>
                    <a:lnTo>
                      <a:pt x="0" y="204689"/>
                    </a:lnTo>
                  </a:path>
                </a:pathLst>
              </a:custGeom>
              <a:noFill/>
              <a:ln w="19050" cap="rnd">
                <a:solidFill>
                  <a:schemeClr val="bg1"/>
                </a:solidFill>
                <a:prstDash val="solid"/>
                <a:round/>
              </a:ln>
            </p:spPr>
            <p:txBody>
              <a:bodyPr rtlCol="0" anchor="ctr"/>
              <a:lstStyle/>
              <a:p>
                <a:endParaRPr lang="zh-CN" altLang="en-US"/>
              </a:p>
            </p:txBody>
          </p:sp>
          <p:sp>
            <p:nvSpPr>
              <p:cNvPr id="48" name="任意多边形: 形状 47"/>
              <p:cNvSpPr/>
              <p:nvPr/>
            </p:nvSpPr>
            <p:spPr>
              <a:xfrm>
                <a:off x="1610452" y="-308784"/>
                <a:ext cx="409378" cy="17057"/>
              </a:xfrm>
              <a:custGeom>
                <a:avLst/>
                <a:gdLst>
                  <a:gd name="connsiteX0" fmla="*/ 0 w 409378"/>
                  <a:gd name="connsiteY0" fmla="*/ 0 h 17057"/>
                  <a:gd name="connsiteX1" fmla="*/ 409378 w 409378"/>
                  <a:gd name="connsiteY1" fmla="*/ 0 h 17057"/>
                </a:gdLst>
                <a:ahLst/>
                <a:cxnLst>
                  <a:cxn ang="0">
                    <a:pos x="connsiteX0" y="connsiteY0"/>
                  </a:cxn>
                  <a:cxn ang="0">
                    <a:pos x="connsiteX1" y="connsiteY1"/>
                  </a:cxn>
                </a:cxnLst>
                <a:rect l="l" t="t" r="r" b="b"/>
                <a:pathLst>
                  <a:path w="409378" h="17057">
                    <a:moveTo>
                      <a:pt x="0" y="0"/>
                    </a:moveTo>
                    <a:lnTo>
                      <a:pt x="409378" y="0"/>
                    </a:lnTo>
                  </a:path>
                </a:pathLst>
              </a:custGeom>
              <a:noFill/>
              <a:ln w="19050" cap="rnd">
                <a:solidFill>
                  <a:schemeClr val="bg1"/>
                </a:solidFill>
                <a:prstDash val="solid"/>
                <a:round/>
              </a:ln>
            </p:spPr>
            <p:txBody>
              <a:bodyPr rtlCol="0" anchor="ctr"/>
              <a:lstStyle/>
              <a:p>
                <a:endParaRPr lang="zh-CN" altLang="en-US"/>
              </a:p>
            </p:txBody>
          </p:sp>
        </p:grpSp>
      </p:grpSp>
      <p:grpSp>
        <p:nvGrpSpPr>
          <p:cNvPr id="51" name="组合 50"/>
          <p:cNvGrpSpPr/>
          <p:nvPr/>
        </p:nvGrpSpPr>
        <p:grpSpPr>
          <a:xfrm>
            <a:off x="10057917" y="1755560"/>
            <a:ext cx="744485" cy="744485"/>
            <a:chOff x="-1933271" y="2794020"/>
            <a:chExt cx="937498" cy="937498"/>
          </a:xfrm>
        </p:grpSpPr>
        <p:grpSp>
          <p:nvGrpSpPr>
            <p:cNvPr id="52" name="组合 51"/>
            <p:cNvGrpSpPr/>
            <p:nvPr/>
          </p:nvGrpSpPr>
          <p:grpSpPr>
            <a:xfrm>
              <a:off x="-1933271" y="2794020"/>
              <a:ext cx="937498" cy="937498"/>
              <a:chOff x="1384473" y="2389281"/>
              <a:chExt cx="937498" cy="937498"/>
            </a:xfrm>
            <a:effectLst/>
          </p:grpSpPr>
          <p:sp>
            <p:nvSpPr>
              <p:cNvPr id="61" name="椭圆 60"/>
              <p:cNvSpPr/>
              <p:nvPr/>
            </p:nvSpPr>
            <p:spPr>
              <a:xfrm rot="19741494">
                <a:off x="1384473" y="2389281"/>
                <a:ext cx="937498" cy="937498"/>
              </a:xfrm>
              <a:prstGeom prst="ellipse">
                <a:avLst/>
              </a:prstGeom>
              <a:gradFill flip="none" rotWithShape="1">
                <a:gsLst>
                  <a:gs pos="53000">
                    <a:srgbClr val="1D78FA">
                      <a:lumMod val="20000"/>
                      <a:lumOff val="80000"/>
                      <a:alpha val="22000"/>
                    </a:srgbClr>
                  </a:gs>
                  <a:gs pos="100000">
                    <a:srgbClr val="1D78FA">
                      <a:alpha val="10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a:ea typeface="思源黑体 CN Regular"/>
                  <a:cs typeface="+mn-cs"/>
                </a:endParaRPr>
              </a:p>
            </p:txBody>
          </p:sp>
          <p:sp>
            <p:nvSpPr>
              <p:cNvPr id="62" name="椭圆 61"/>
              <p:cNvSpPr/>
              <p:nvPr/>
            </p:nvSpPr>
            <p:spPr>
              <a:xfrm>
                <a:off x="1534091" y="2538898"/>
                <a:ext cx="638262" cy="638264"/>
              </a:xfrm>
              <a:prstGeom prst="ellipse">
                <a:avLst/>
              </a:prstGeom>
              <a:gradFill>
                <a:gsLst>
                  <a:gs pos="30000">
                    <a:srgbClr val="2A98F8"/>
                  </a:gs>
                  <a:gs pos="76000">
                    <a:srgbClr val="024FC4"/>
                  </a:gs>
                </a:gsLst>
                <a:path path="circle">
                  <a:fillToRect r="100000" b="100000"/>
                </a:path>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Hanson" pitchFamily="2" charset="0"/>
                  <a:ea typeface="思源黑体 CN Regular"/>
                  <a:cs typeface="+mn-cs"/>
                </a:endParaRPr>
              </a:p>
            </p:txBody>
          </p:sp>
        </p:grpSp>
        <p:grpSp>
          <p:nvGrpSpPr>
            <p:cNvPr id="53" name="图形 309"/>
            <p:cNvGrpSpPr/>
            <p:nvPr/>
          </p:nvGrpSpPr>
          <p:grpSpPr>
            <a:xfrm>
              <a:off x="-1621501" y="3143172"/>
              <a:ext cx="327567" cy="286622"/>
              <a:chOff x="1473992" y="-888737"/>
              <a:chExt cx="682296" cy="597010"/>
            </a:xfrm>
            <a:effectLst/>
            <a:scene3d>
              <a:camera prst="perspectiveRight">
                <a:rot lat="0" lon="20099996" rev="0"/>
              </a:camera>
              <a:lightRig rig="threePt" dir="t"/>
            </a:scene3d>
          </p:grpSpPr>
          <p:sp>
            <p:nvSpPr>
              <p:cNvPr id="54" name="任意多边形: 形状 53"/>
              <p:cNvSpPr/>
              <p:nvPr/>
            </p:nvSpPr>
            <p:spPr>
              <a:xfrm>
                <a:off x="1473992" y="-888737"/>
                <a:ext cx="682296" cy="443492"/>
              </a:xfrm>
              <a:custGeom>
                <a:avLst/>
                <a:gdLst>
                  <a:gd name="connsiteX0" fmla="*/ 136459 w 682296"/>
                  <a:gd name="connsiteY0" fmla="*/ 443493 h 443492"/>
                  <a:gd name="connsiteX1" fmla="*/ 0 w 682296"/>
                  <a:gd name="connsiteY1" fmla="*/ 443493 h 443492"/>
                  <a:gd name="connsiteX2" fmla="*/ 0 w 682296"/>
                  <a:gd name="connsiteY2" fmla="*/ 0 h 443492"/>
                  <a:gd name="connsiteX3" fmla="*/ 682297 w 682296"/>
                  <a:gd name="connsiteY3" fmla="*/ 0 h 443492"/>
                  <a:gd name="connsiteX4" fmla="*/ 682297 w 682296"/>
                  <a:gd name="connsiteY4" fmla="*/ 443493 h 443492"/>
                  <a:gd name="connsiteX5" fmla="*/ 545837 w 682296"/>
                  <a:gd name="connsiteY5" fmla="*/ 443493 h 44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296" h="443492">
                    <a:moveTo>
                      <a:pt x="136459" y="443493"/>
                    </a:moveTo>
                    <a:lnTo>
                      <a:pt x="0" y="443493"/>
                    </a:lnTo>
                    <a:lnTo>
                      <a:pt x="0" y="0"/>
                    </a:lnTo>
                    <a:lnTo>
                      <a:pt x="682297" y="0"/>
                    </a:lnTo>
                    <a:lnTo>
                      <a:pt x="682297" y="443493"/>
                    </a:lnTo>
                    <a:lnTo>
                      <a:pt x="545837" y="443493"/>
                    </a:lnTo>
                    <a:close/>
                  </a:path>
                </a:pathLst>
              </a:custGeom>
              <a:noFill/>
              <a:ln w="19050" cap="flat">
                <a:solidFill>
                  <a:schemeClr val="bg1"/>
                </a:solidFill>
                <a:prstDash val="solid"/>
                <a:round/>
              </a:ln>
            </p:spPr>
            <p:txBody>
              <a:bodyPr rtlCol="0" anchor="ctr"/>
              <a:lstStyle/>
              <a:p>
                <a:endParaRPr lang="zh-CN" altLang="en-US"/>
              </a:p>
            </p:txBody>
          </p:sp>
          <p:sp>
            <p:nvSpPr>
              <p:cNvPr id="55" name="任意多边形: 形状 54"/>
              <p:cNvSpPr/>
              <p:nvPr/>
            </p:nvSpPr>
            <p:spPr>
              <a:xfrm>
                <a:off x="1678681" y="-632875"/>
                <a:ext cx="17057" cy="68229"/>
              </a:xfrm>
              <a:custGeom>
                <a:avLst/>
                <a:gdLst>
                  <a:gd name="connsiteX0" fmla="*/ 0 w 17057"/>
                  <a:gd name="connsiteY0" fmla="*/ 0 h 68229"/>
                  <a:gd name="connsiteX1" fmla="*/ 0 w 17057"/>
                  <a:gd name="connsiteY1" fmla="*/ 68230 h 68229"/>
                </a:gdLst>
                <a:ahLst/>
                <a:cxnLst>
                  <a:cxn ang="0">
                    <a:pos x="connsiteX0" y="connsiteY0"/>
                  </a:cxn>
                  <a:cxn ang="0">
                    <a:pos x="connsiteX1" y="connsiteY1"/>
                  </a:cxn>
                </a:cxnLst>
                <a:rect l="l" t="t" r="r" b="b"/>
                <a:pathLst>
                  <a:path w="17057" h="68229">
                    <a:moveTo>
                      <a:pt x="0" y="0"/>
                    </a:moveTo>
                    <a:lnTo>
                      <a:pt x="0" y="68230"/>
                    </a:lnTo>
                  </a:path>
                </a:pathLst>
              </a:custGeom>
              <a:noFill/>
              <a:ln w="19050" cap="rnd">
                <a:solidFill>
                  <a:schemeClr val="bg1"/>
                </a:solidFill>
                <a:prstDash val="solid"/>
                <a:round/>
              </a:ln>
            </p:spPr>
            <p:txBody>
              <a:bodyPr rtlCol="0" anchor="ctr"/>
              <a:lstStyle/>
              <a:p>
                <a:endParaRPr lang="zh-CN" altLang="en-US"/>
              </a:p>
            </p:txBody>
          </p:sp>
          <p:sp>
            <p:nvSpPr>
              <p:cNvPr id="57" name="任意多边形: 形状 56"/>
              <p:cNvSpPr/>
              <p:nvPr/>
            </p:nvSpPr>
            <p:spPr>
              <a:xfrm>
                <a:off x="1815141" y="-445244"/>
                <a:ext cx="17057" cy="102344"/>
              </a:xfrm>
              <a:custGeom>
                <a:avLst/>
                <a:gdLst>
                  <a:gd name="connsiteX0" fmla="*/ 0 w 17057"/>
                  <a:gd name="connsiteY0" fmla="*/ 0 h 102344"/>
                  <a:gd name="connsiteX1" fmla="*/ 0 w 17057"/>
                  <a:gd name="connsiteY1" fmla="*/ 102345 h 102344"/>
                </a:gdLst>
                <a:ahLst/>
                <a:cxnLst>
                  <a:cxn ang="0">
                    <a:pos x="connsiteX0" y="connsiteY0"/>
                  </a:cxn>
                  <a:cxn ang="0">
                    <a:pos x="connsiteX1" y="connsiteY1"/>
                  </a:cxn>
                </a:cxnLst>
                <a:rect l="l" t="t" r="r" b="b"/>
                <a:pathLst>
                  <a:path w="17057" h="102344">
                    <a:moveTo>
                      <a:pt x="0" y="0"/>
                    </a:moveTo>
                    <a:lnTo>
                      <a:pt x="0" y="102345"/>
                    </a:lnTo>
                  </a:path>
                </a:pathLst>
              </a:custGeom>
              <a:noFill/>
              <a:ln w="19050" cap="rnd">
                <a:solidFill>
                  <a:schemeClr val="bg1"/>
                </a:solidFill>
                <a:prstDash val="solid"/>
                <a:round/>
              </a:ln>
            </p:spPr>
            <p:txBody>
              <a:bodyPr rtlCol="0" anchor="ctr"/>
              <a:lstStyle/>
              <a:p>
                <a:endParaRPr lang="zh-CN" altLang="en-US"/>
              </a:p>
            </p:txBody>
          </p:sp>
          <p:sp>
            <p:nvSpPr>
              <p:cNvPr id="58" name="任意多边形: 形状 57"/>
              <p:cNvSpPr/>
              <p:nvPr/>
            </p:nvSpPr>
            <p:spPr>
              <a:xfrm>
                <a:off x="1815141" y="-701105"/>
                <a:ext cx="17057" cy="136459"/>
              </a:xfrm>
              <a:custGeom>
                <a:avLst/>
                <a:gdLst>
                  <a:gd name="connsiteX0" fmla="*/ 0 w 17057"/>
                  <a:gd name="connsiteY0" fmla="*/ 0 h 136459"/>
                  <a:gd name="connsiteX1" fmla="*/ 0 w 17057"/>
                  <a:gd name="connsiteY1" fmla="*/ 136459 h 136459"/>
                </a:gdLst>
                <a:ahLst/>
                <a:cxnLst>
                  <a:cxn ang="0">
                    <a:pos x="connsiteX0" y="connsiteY0"/>
                  </a:cxn>
                  <a:cxn ang="0">
                    <a:pos x="connsiteX1" y="connsiteY1"/>
                  </a:cxn>
                </a:cxnLst>
                <a:rect l="l" t="t" r="r" b="b"/>
                <a:pathLst>
                  <a:path w="17057" h="136459">
                    <a:moveTo>
                      <a:pt x="0" y="0"/>
                    </a:moveTo>
                    <a:lnTo>
                      <a:pt x="0" y="136459"/>
                    </a:lnTo>
                  </a:path>
                </a:pathLst>
              </a:custGeom>
              <a:noFill/>
              <a:ln w="19050" cap="rnd">
                <a:solidFill>
                  <a:schemeClr val="bg1"/>
                </a:solidFill>
                <a:prstDash val="solid"/>
                <a:round/>
              </a:ln>
            </p:spPr>
            <p:txBody>
              <a:bodyPr rtlCol="0" anchor="ctr"/>
              <a:lstStyle/>
              <a:p>
                <a:endParaRPr lang="zh-CN" altLang="en-US"/>
              </a:p>
            </p:txBody>
          </p:sp>
          <p:sp>
            <p:nvSpPr>
              <p:cNvPr id="59" name="任意多边形: 形状 58"/>
              <p:cNvSpPr/>
              <p:nvPr/>
            </p:nvSpPr>
            <p:spPr>
              <a:xfrm>
                <a:off x="1951600" y="-769335"/>
                <a:ext cx="17057" cy="204689"/>
              </a:xfrm>
              <a:custGeom>
                <a:avLst/>
                <a:gdLst>
                  <a:gd name="connsiteX0" fmla="*/ 0 w 17057"/>
                  <a:gd name="connsiteY0" fmla="*/ 0 h 204689"/>
                  <a:gd name="connsiteX1" fmla="*/ 0 w 17057"/>
                  <a:gd name="connsiteY1" fmla="*/ 204689 h 204689"/>
                </a:gdLst>
                <a:ahLst/>
                <a:cxnLst>
                  <a:cxn ang="0">
                    <a:pos x="connsiteX0" y="connsiteY0"/>
                  </a:cxn>
                  <a:cxn ang="0">
                    <a:pos x="connsiteX1" y="connsiteY1"/>
                  </a:cxn>
                </a:cxnLst>
                <a:rect l="l" t="t" r="r" b="b"/>
                <a:pathLst>
                  <a:path w="17057" h="204689">
                    <a:moveTo>
                      <a:pt x="0" y="0"/>
                    </a:moveTo>
                    <a:lnTo>
                      <a:pt x="0" y="204689"/>
                    </a:lnTo>
                  </a:path>
                </a:pathLst>
              </a:custGeom>
              <a:noFill/>
              <a:ln w="19050" cap="rnd">
                <a:solidFill>
                  <a:schemeClr val="bg1"/>
                </a:solidFill>
                <a:prstDash val="solid"/>
                <a:round/>
              </a:ln>
            </p:spPr>
            <p:txBody>
              <a:bodyPr rtlCol="0" anchor="ctr"/>
              <a:lstStyle/>
              <a:p>
                <a:endParaRPr lang="zh-CN" altLang="en-US"/>
              </a:p>
            </p:txBody>
          </p:sp>
          <p:sp>
            <p:nvSpPr>
              <p:cNvPr id="60" name="任意多边形: 形状 59"/>
              <p:cNvSpPr/>
              <p:nvPr/>
            </p:nvSpPr>
            <p:spPr>
              <a:xfrm>
                <a:off x="1610452" y="-308784"/>
                <a:ext cx="409378" cy="17057"/>
              </a:xfrm>
              <a:custGeom>
                <a:avLst/>
                <a:gdLst>
                  <a:gd name="connsiteX0" fmla="*/ 0 w 409378"/>
                  <a:gd name="connsiteY0" fmla="*/ 0 h 17057"/>
                  <a:gd name="connsiteX1" fmla="*/ 409378 w 409378"/>
                  <a:gd name="connsiteY1" fmla="*/ 0 h 17057"/>
                </a:gdLst>
                <a:ahLst/>
                <a:cxnLst>
                  <a:cxn ang="0">
                    <a:pos x="connsiteX0" y="connsiteY0"/>
                  </a:cxn>
                  <a:cxn ang="0">
                    <a:pos x="connsiteX1" y="connsiteY1"/>
                  </a:cxn>
                </a:cxnLst>
                <a:rect l="l" t="t" r="r" b="b"/>
                <a:pathLst>
                  <a:path w="409378" h="17057">
                    <a:moveTo>
                      <a:pt x="0" y="0"/>
                    </a:moveTo>
                    <a:lnTo>
                      <a:pt x="409378" y="0"/>
                    </a:lnTo>
                  </a:path>
                </a:pathLst>
              </a:custGeom>
              <a:noFill/>
              <a:ln w="19050" cap="rnd">
                <a:solidFill>
                  <a:schemeClr val="bg1"/>
                </a:solidFill>
                <a:prstDash val="solid"/>
                <a:round/>
              </a:ln>
            </p:spPr>
            <p:txBody>
              <a:bodyPr rtlCol="0" anchor="ctr"/>
              <a:lstStyle/>
              <a:p>
                <a:endParaRPr lang="zh-CN" altLang="en-US"/>
              </a:p>
            </p:txBody>
          </p:sp>
        </p:grpSp>
      </p:grpSp>
      <p:grpSp>
        <p:nvGrpSpPr>
          <p:cNvPr id="63" name="组合 62"/>
          <p:cNvGrpSpPr/>
          <p:nvPr/>
        </p:nvGrpSpPr>
        <p:grpSpPr>
          <a:xfrm>
            <a:off x="10057917" y="3943702"/>
            <a:ext cx="744485" cy="744485"/>
            <a:chOff x="-1933271" y="2794020"/>
            <a:chExt cx="937498" cy="937498"/>
          </a:xfrm>
        </p:grpSpPr>
        <p:grpSp>
          <p:nvGrpSpPr>
            <p:cNvPr id="64" name="组合 63"/>
            <p:cNvGrpSpPr/>
            <p:nvPr/>
          </p:nvGrpSpPr>
          <p:grpSpPr>
            <a:xfrm>
              <a:off x="-1933271" y="2794020"/>
              <a:ext cx="937498" cy="937498"/>
              <a:chOff x="1384473" y="2389281"/>
              <a:chExt cx="937498" cy="937498"/>
            </a:xfrm>
            <a:effectLst/>
          </p:grpSpPr>
          <p:sp>
            <p:nvSpPr>
              <p:cNvPr id="72" name="椭圆 71"/>
              <p:cNvSpPr/>
              <p:nvPr/>
            </p:nvSpPr>
            <p:spPr>
              <a:xfrm rot="19741494">
                <a:off x="1384473" y="2389281"/>
                <a:ext cx="937498" cy="937498"/>
              </a:xfrm>
              <a:prstGeom prst="ellipse">
                <a:avLst/>
              </a:prstGeom>
              <a:gradFill flip="none" rotWithShape="1">
                <a:gsLst>
                  <a:gs pos="53000">
                    <a:srgbClr val="1D78FA">
                      <a:lumMod val="20000"/>
                      <a:lumOff val="80000"/>
                      <a:alpha val="22000"/>
                    </a:srgbClr>
                  </a:gs>
                  <a:gs pos="100000">
                    <a:srgbClr val="1D78FA">
                      <a:alpha val="10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a:ea typeface="思源黑体 CN Regular"/>
                  <a:cs typeface="+mn-cs"/>
                </a:endParaRPr>
              </a:p>
            </p:txBody>
          </p:sp>
          <p:sp>
            <p:nvSpPr>
              <p:cNvPr id="73" name="椭圆 72"/>
              <p:cNvSpPr/>
              <p:nvPr/>
            </p:nvSpPr>
            <p:spPr>
              <a:xfrm>
                <a:off x="1534091" y="2538898"/>
                <a:ext cx="638262" cy="638264"/>
              </a:xfrm>
              <a:prstGeom prst="ellipse">
                <a:avLst/>
              </a:prstGeom>
              <a:gradFill>
                <a:gsLst>
                  <a:gs pos="30000">
                    <a:srgbClr val="2A98F8"/>
                  </a:gs>
                  <a:gs pos="76000">
                    <a:srgbClr val="024FC4"/>
                  </a:gs>
                </a:gsLst>
                <a:path path="circle">
                  <a:fillToRect r="100000" b="100000"/>
                </a:path>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Hanson" pitchFamily="2" charset="0"/>
                  <a:ea typeface="思源黑体 CN Regular"/>
                  <a:cs typeface="+mn-cs"/>
                </a:endParaRPr>
              </a:p>
            </p:txBody>
          </p:sp>
        </p:grpSp>
        <p:grpSp>
          <p:nvGrpSpPr>
            <p:cNvPr id="65" name="图形 309"/>
            <p:cNvGrpSpPr/>
            <p:nvPr/>
          </p:nvGrpSpPr>
          <p:grpSpPr>
            <a:xfrm>
              <a:off x="-1621501" y="3143172"/>
              <a:ext cx="327567" cy="286622"/>
              <a:chOff x="1473992" y="-888737"/>
              <a:chExt cx="682296" cy="597010"/>
            </a:xfrm>
            <a:effectLst/>
            <a:scene3d>
              <a:camera prst="perspectiveRight">
                <a:rot lat="0" lon="20099996" rev="0"/>
              </a:camera>
              <a:lightRig rig="threePt" dir="t"/>
            </a:scene3d>
          </p:grpSpPr>
          <p:sp>
            <p:nvSpPr>
              <p:cNvPr id="66" name="任意多边形: 形状 65"/>
              <p:cNvSpPr/>
              <p:nvPr/>
            </p:nvSpPr>
            <p:spPr>
              <a:xfrm>
                <a:off x="1473992" y="-888737"/>
                <a:ext cx="682296" cy="443492"/>
              </a:xfrm>
              <a:custGeom>
                <a:avLst/>
                <a:gdLst>
                  <a:gd name="connsiteX0" fmla="*/ 136459 w 682296"/>
                  <a:gd name="connsiteY0" fmla="*/ 443493 h 443492"/>
                  <a:gd name="connsiteX1" fmla="*/ 0 w 682296"/>
                  <a:gd name="connsiteY1" fmla="*/ 443493 h 443492"/>
                  <a:gd name="connsiteX2" fmla="*/ 0 w 682296"/>
                  <a:gd name="connsiteY2" fmla="*/ 0 h 443492"/>
                  <a:gd name="connsiteX3" fmla="*/ 682297 w 682296"/>
                  <a:gd name="connsiteY3" fmla="*/ 0 h 443492"/>
                  <a:gd name="connsiteX4" fmla="*/ 682297 w 682296"/>
                  <a:gd name="connsiteY4" fmla="*/ 443493 h 443492"/>
                  <a:gd name="connsiteX5" fmla="*/ 545837 w 682296"/>
                  <a:gd name="connsiteY5" fmla="*/ 443493 h 44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296" h="443492">
                    <a:moveTo>
                      <a:pt x="136459" y="443493"/>
                    </a:moveTo>
                    <a:lnTo>
                      <a:pt x="0" y="443493"/>
                    </a:lnTo>
                    <a:lnTo>
                      <a:pt x="0" y="0"/>
                    </a:lnTo>
                    <a:lnTo>
                      <a:pt x="682297" y="0"/>
                    </a:lnTo>
                    <a:lnTo>
                      <a:pt x="682297" y="443493"/>
                    </a:lnTo>
                    <a:lnTo>
                      <a:pt x="545837" y="443493"/>
                    </a:lnTo>
                    <a:close/>
                  </a:path>
                </a:pathLst>
              </a:custGeom>
              <a:noFill/>
              <a:ln w="19050" cap="flat">
                <a:solidFill>
                  <a:schemeClr val="bg1"/>
                </a:solidFill>
                <a:prstDash val="solid"/>
                <a:round/>
              </a:ln>
            </p:spPr>
            <p:txBody>
              <a:bodyPr rtlCol="0" anchor="ctr"/>
              <a:lstStyle/>
              <a:p>
                <a:endParaRPr lang="zh-CN" altLang="en-US"/>
              </a:p>
            </p:txBody>
          </p:sp>
          <p:sp>
            <p:nvSpPr>
              <p:cNvPr id="67" name="任意多边形: 形状 66"/>
              <p:cNvSpPr/>
              <p:nvPr/>
            </p:nvSpPr>
            <p:spPr>
              <a:xfrm>
                <a:off x="1678681" y="-632875"/>
                <a:ext cx="17057" cy="68229"/>
              </a:xfrm>
              <a:custGeom>
                <a:avLst/>
                <a:gdLst>
                  <a:gd name="connsiteX0" fmla="*/ 0 w 17057"/>
                  <a:gd name="connsiteY0" fmla="*/ 0 h 68229"/>
                  <a:gd name="connsiteX1" fmla="*/ 0 w 17057"/>
                  <a:gd name="connsiteY1" fmla="*/ 68230 h 68229"/>
                </a:gdLst>
                <a:ahLst/>
                <a:cxnLst>
                  <a:cxn ang="0">
                    <a:pos x="connsiteX0" y="connsiteY0"/>
                  </a:cxn>
                  <a:cxn ang="0">
                    <a:pos x="connsiteX1" y="connsiteY1"/>
                  </a:cxn>
                </a:cxnLst>
                <a:rect l="l" t="t" r="r" b="b"/>
                <a:pathLst>
                  <a:path w="17057" h="68229">
                    <a:moveTo>
                      <a:pt x="0" y="0"/>
                    </a:moveTo>
                    <a:lnTo>
                      <a:pt x="0" y="68230"/>
                    </a:lnTo>
                  </a:path>
                </a:pathLst>
              </a:custGeom>
              <a:noFill/>
              <a:ln w="19050" cap="rnd">
                <a:solidFill>
                  <a:schemeClr val="bg1"/>
                </a:solidFill>
                <a:prstDash val="solid"/>
                <a:round/>
              </a:ln>
            </p:spPr>
            <p:txBody>
              <a:bodyPr rtlCol="0" anchor="ctr"/>
              <a:lstStyle/>
              <a:p>
                <a:endParaRPr lang="zh-CN" altLang="en-US"/>
              </a:p>
            </p:txBody>
          </p:sp>
          <p:sp>
            <p:nvSpPr>
              <p:cNvPr id="68" name="任意多边形: 形状 67"/>
              <p:cNvSpPr/>
              <p:nvPr/>
            </p:nvSpPr>
            <p:spPr>
              <a:xfrm>
                <a:off x="1815141" y="-445244"/>
                <a:ext cx="17057" cy="102344"/>
              </a:xfrm>
              <a:custGeom>
                <a:avLst/>
                <a:gdLst>
                  <a:gd name="connsiteX0" fmla="*/ 0 w 17057"/>
                  <a:gd name="connsiteY0" fmla="*/ 0 h 102344"/>
                  <a:gd name="connsiteX1" fmla="*/ 0 w 17057"/>
                  <a:gd name="connsiteY1" fmla="*/ 102345 h 102344"/>
                </a:gdLst>
                <a:ahLst/>
                <a:cxnLst>
                  <a:cxn ang="0">
                    <a:pos x="connsiteX0" y="connsiteY0"/>
                  </a:cxn>
                  <a:cxn ang="0">
                    <a:pos x="connsiteX1" y="connsiteY1"/>
                  </a:cxn>
                </a:cxnLst>
                <a:rect l="l" t="t" r="r" b="b"/>
                <a:pathLst>
                  <a:path w="17057" h="102344">
                    <a:moveTo>
                      <a:pt x="0" y="0"/>
                    </a:moveTo>
                    <a:lnTo>
                      <a:pt x="0" y="102345"/>
                    </a:lnTo>
                  </a:path>
                </a:pathLst>
              </a:custGeom>
              <a:noFill/>
              <a:ln w="19050" cap="rnd">
                <a:solidFill>
                  <a:schemeClr val="bg1"/>
                </a:solidFill>
                <a:prstDash val="solid"/>
                <a:round/>
              </a:ln>
            </p:spPr>
            <p:txBody>
              <a:bodyPr rtlCol="0" anchor="ctr"/>
              <a:lstStyle/>
              <a:p>
                <a:endParaRPr lang="zh-CN" altLang="en-US"/>
              </a:p>
            </p:txBody>
          </p:sp>
          <p:sp>
            <p:nvSpPr>
              <p:cNvPr id="69" name="任意多边形: 形状 68"/>
              <p:cNvSpPr/>
              <p:nvPr/>
            </p:nvSpPr>
            <p:spPr>
              <a:xfrm>
                <a:off x="1815141" y="-701105"/>
                <a:ext cx="17057" cy="136459"/>
              </a:xfrm>
              <a:custGeom>
                <a:avLst/>
                <a:gdLst>
                  <a:gd name="connsiteX0" fmla="*/ 0 w 17057"/>
                  <a:gd name="connsiteY0" fmla="*/ 0 h 136459"/>
                  <a:gd name="connsiteX1" fmla="*/ 0 w 17057"/>
                  <a:gd name="connsiteY1" fmla="*/ 136459 h 136459"/>
                </a:gdLst>
                <a:ahLst/>
                <a:cxnLst>
                  <a:cxn ang="0">
                    <a:pos x="connsiteX0" y="connsiteY0"/>
                  </a:cxn>
                  <a:cxn ang="0">
                    <a:pos x="connsiteX1" y="connsiteY1"/>
                  </a:cxn>
                </a:cxnLst>
                <a:rect l="l" t="t" r="r" b="b"/>
                <a:pathLst>
                  <a:path w="17057" h="136459">
                    <a:moveTo>
                      <a:pt x="0" y="0"/>
                    </a:moveTo>
                    <a:lnTo>
                      <a:pt x="0" y="136459"/>
                    </a:lnTo>
                  </a:path>
                </a:pathLst>
              </a:custGeom>
              <a:noFill/>
              <a:ln w="19050" cap="rnd">
                <a:solidFill>
                  <a:schemeClr val="bg1"/>
                </a:solidFill>
                <a:prstDash val="solid"/>
                <a:round/>
              </a:ln>
            </p:spPr>
            <p:txBody>
              <a:bodyPr rtlCol="0" anchor="ctr"/>
              <a:lstStyle/>
              <a:p>
                <a:endParaRPr lang="zh-CN" altLang="en-US"/>
              </a:p>
            </p:txBody>
          </p:sp>
          <p:sp>
            <p:nvSpPr>
              <p:cNvPr id="70" name="任意多边形: 形状 69"/>
              <p:cNvSpPr/>
              <p:nvPr/>
            </p:nvSpPr>
            <p:spPr>
              <a:xfrm>
                <a:off x="1951600" y="-769335"/>
                <a:ext cx="17057" cy="204689"/>
              </a:xfrm>
              <a:custGeom>
                <a:avLst/>
                <a:gdLst>
                  <a:gd name="connsiteX0" fmla="*/ 0 w 17057"/>
                  <a:gd name="connsiteY0" fmla="*/ 0 h 204689"/>
                  <a:gd name="connsiteX1" fmla="*/ 0 w 17057"/>
                  <a:gd name="connsiteY1" fmla="*/ 204689 h 204689"/>
                </a:gdLst>
                <a:ahLst/>
                <a:cxnLst>
                  <a:cxn ang="0">
                    <a:pos x="connsiteX0" y="connsiteY0"/>
                  </a:cxn>
                  <a:cxn ang="0">
                    <a:pos x="connsiteX1" y="connsiteY1"/>
                  </a:cxn>
                </a:cxnLst>
                <a:rect l="l" t="t" r="r" b="b"/>
                <a:pathLst>
                  <a:path w="17057" h="204689">
                    <a:moveTo>
                      <a:pt x="0" y="0"/>
                    </a:moveTo>
                    <a:lnTo>
                      <a:pt x="0" y="204689"/>
                    </a:lnTo>
                  </a:path>
                </a:pathLst>
              </a:custGeom>
              <a:noFill/>
              <a:ln w="19050" cap="rnd">
                <a:solidFill>
                  <a:schemeClr val="bg1"/>
                </a:solidFill>
                <a:prstDash val="solid"/>
                <a:round/>
              </a:ln>
            </p:spPr>
            <p:txBody>
              <a:bodyPr rtlCol="0" anchor="ctr"/>
              <a:lstStyle/>
              <a:p>
                <a:endParaRPr lang="zh-CN" altLang="en-US"/>
              </a:p>
            </p:txBody>
          </p:sp>
          <p:sp>
            <p:nvSpPr>
              <p:cNvPr id="71" name="任意多边形: 形状 70"/>
              <p:cNvSpPr/>
              <p:nvPr/>
            </p:nvSpPr>
            <p:spPr>
              <a:xfrm>
                <a:off x="1610452" y="-308784"/>
                <a:ext cx="409378" cy="17057"/>
              </a:xfrm>
              <a:custGeom>
                <a:avLst/>
                <a:gdLst>
                  <a:gd name="connsiteX0" fmla="*/ 0 w 409378"/>
                  <a:gd name="connsiteY0" fmla="*/ 0 h 17057"/>
                  <a:gd name="connsiteX1" fmla="*/ 409378 w 409378"/>
                  <a:gd name="connsiteY1" fmla="*/ 0 h 17057"/>
                </a:gdLst>
                <a:ahLst/>
                <a:cxnLst>
                  <a:cxn ang="0">
                    <a:pos x="connsiteX0" y="connsiteY0"/>
                  </a:cxn>
                  <a:cxn ang="0">
                    <a:pos x="connsiteX1" y="connsiteY1"/>
                  </a:cxn>
                </a:cxnLst>
                <a:rect l="l" t="t" r="r" b="b"/>
                <a:pathLst>
                  <a:path w="409378" h="17057">
                    <a:moveTo>
                      <a:pt x="0" y="0"/>
                    </a:moveTo>
                    <a:lnTo>
                      <a:pt x="409378" y="0"/>
                    </a:lnTo>
                  </a:path>
                </a:pathLst>
              </a:custGeom>
              <a:noFill/>
              <a:ln w="19050" cap="rnd">
                <a:solidFill>
                  <a:schemeClr val="bg1"/>
                </a:solidFill>
                <a:prstDash val="solid"/>
                <a:round/>
              </a:ln>
            </p:spPr>
            <p:txBody>
              <a:bodyPr rtlCol="0" anchor="ctr"/>
              <a:lstStyle/>
              <a:p>
                <a:endParaRPr lang="zh-CN" altLang="en-US"/>
              </a:p>
            </p:txBody>
          </p:sp>
        </p:grpSp>
      </p:grpSp>
      <p:pic>
        <p:nvPicPr>
          <p:cNvPr id="9" name="图片 8"/>
          <p:cNvPicPr>
            <a:picLocks noChangeAspect="1"/>
          </p:cNvPicPr>
          <p:nvPr/>
        </p:nvPicPr>
        <p:blipFill>
          <a:blip r:embed="rId5"/>
          <a:stretch>
            <a:fillRect/>
          </a:stretch>
        </p:blipFill>
        <p:spPr>
          <a:xfrm>
            <a:off x="4037330" y="2437130"/>
            <a:ext cx="4356100" cy="2672080"/>
          </a:xfrm>
          <a:prstGeom prst="rect">
            <a:avLst/>
          </a:prstGeom>
        </p:spPr>
      </p:pic>
      <p:pic>
        <p:nvPicPr>
          <p:cNvPr id="10" name="图片 9"/>
          <p:cNvPicPr>
            <a:picLocks noChangeAspect="1"/>
          </p:cNvPicPr>
          <p:nvPr/>
        </p:nvPicPr>
        <p:blipFill>
          <a:blip r:embed="rId6"/>
          <a:stretch>
            <a:fillRect/>
          </a:stretch>
        </p:blipFill>
        <p:spPr>
          <a:xfrm>
            <a:off x="4037330" y="2437130"/>
            <a:ext cx="4355465" cy="2731770"/>
          </a:xfrm>
          <a:prstGeom prst="rect">
            <a:avLst/>
          </a:prstGeom>
        </p:spPr>
      </p:pic>
      <p:pic>
        <p:nvPicPr>
          <p:cNvPr id="11" name="图片 10"/>
          <p:cNvPicPr>
            <a:picLocks noChangeAspect="1"/>
          </p:cNvPicPr>
          <p:nvPr/>
        </p:nvPicPr>
        <p:blipFill>
          <a:blip r:embed="rId7"/>
          <a:stretch>
            <a:fillRect/>
          </a:stretch>
        </p:blipFill>
        <p:spPr>
          <a:xfrm>
            <a:off x="4037330" y="2437130"/>
            <a:ext cx="4355465" cy="2731770"/>
          </a:xfrm>
          <a:prstGeom prst="rect">
            <a:avLst/>
          </a:prstGeom>
        </p:spPr>
      </p:pic>
      <p:pic>
        <p:nvPicPr>
          <p:cNvPr id="14" name="图片 13"/>
          <p:cNvPicPr>
            <a:picLocks noChangeAspect="1"/>
          </p:cNvPicPr>
          <p:nvPr/>
        </p:nvPicPr>
        <p:blipFill>
          <a:blip r:embed="rId8"/>
          <a:stretch>
            <a:fillRect/>
          </a:stretch>
        </p:blipFill>
        <p:spPr>
          <a:xfrm>
            <a:off x="4037330" y="2437130"/>
            <a:ext cx="4372610" cy="273177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平行四边形 17"/>
          <p:cNvSpPr/>
          <p:nvPr/>
        </p:nvSpPr>
        <p:spPr>
          <a:xfrm>
            <a:off x="304915" y="786372"/>
            <a:ext cx="3501384"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19" name="文本框 18"/>
          <p:cNvSpPr txBox="1"/>
          <p:nvPr/>
        </p:nvSpPr>
        <p:spPr>
          <a:xfrm>
            <a:off x="605155" y="334010"/>
            <a:ext cx="7965440" cy="829945"/>
          </a:xfrm>
          <a:prstGeom prst="rect">
            <a:avLst/>
          </a:prstGeom>
          <a:noFill/>
        </p:spPr>
        <p:txBody>
          <a:bodyPr wrap="square" rtlCol="0">
            <a:spAutoFit/>
          </a:bodyPr>
          <a:lstStyle/>
          <a:p>
            <a:pP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rPr>
              <a:t>申请端入口</a:t>
            </a:r>
            <a:r>
              <a:rPr lang="en-US" altLang="zh-CN" sz="2400" b="1" spc="200" dirty="0">
                <a:solidFill>
                  <a:srgbClr val="0A3DAC"/>
                </a:solidFill>
                <a:latin typeface="微软雅黑" panose="020B0503020204020204" pitchFamily="34" charset="-122"/>
                <a:ea typeface="微软雅黑" panose="020B0503020204020204" pitchFamily="34" charset="-122"/>
              </a:rPr>
              <a:t>——</a:t>
            </a:r>
            <a:r>
              <a:rPr lang="zh-CN" altLang="en-US" sz="2400" b="1" spc="200" dirty="0">
                <a:solidFill>
                  <a:srgbClr val="0A3DAC"/>
                </a:solidFill>
                <a:latin typeface="微软雅黑" panose="020B0503020204020204" pitchFamily="34" charset="-122"/>
                <a:ea typeface="微软雅黑" panose="020B0503020204020204" pitchFamily="34" charset="-122"/>
              </a:rPr>
              <a:t>云南省市场监管网上办事大厅</a:t>
            </a:r>
          </a:p>
          <a:p>
            <a:pPr defTabSz="914400">
              <a:defRPr/>
            </a:pPr>
            <a:endParaRPr lang="zh-CN" altLang="en-US" sz="2400" b="1" spc="200" dirty="0">
              <a:solidFill>
                <a:srgbClr val="0A3DAC"/>
              </a:solidFill>
              <a:latin typeface="微软雅黑" panose="020B0503020204020204" pitchFamily="34" charset="-122"/>
              <a:ea typeface="微软雅黑" panose="020B0503020204020204" pitchFamily="34" charset="-122"/>
            </a:endParaRPr>
          </a:p>
        </p:txBody>
      </p:sp>
      <p:sp>
        <p:nvSpPr>
          <p:cNvPr id="21" name="任意多边形: 形状 20"/>
          <p:cNvSpPr/>
          <p:nvPr/>
        </p:nvSpPr>
        <p:spPr>
          <a:xfrm>
            <a:off x="304914" y="773743"/>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800"/>
          </a:p>
        </p:txBody>
      </p:sp>
      <p:pic>
        <p:nvPicPr>
          <p:cNvPr id="40" name="图片 39" descr="图标&#10;&#10;描述已自动生成"/>
          <p:cNvPicPr/>
          <p:nvPr/>
        </p:nvPicPr>
        <p:blipFill>
          <a:blip r:embed="rId3"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
        <p:nvSpPr>
          <p:cNvPr id="56" name="椭圆 55"/>
          <p:cNvSpPr/>
          <p:nvPr/>
        </p:nvSpPr>
        <p:spPr>
          <a:xfrm>
            <a:off x="4098275" y="1701650"/>
            <a:ext cx="3998624" cy="3998624"/>
          </a:xfrm>
          <a:prstGeom prst="ellipse">
            <a:avLst/>
          </a:prstGeom>
          <a:solidFill>
            <a:schemeClr val="bg1"/>
          </a:solidFill>
          <a:ln w="12700" cap="flat" cmpd="sng" algn="ctr">
            <a:noFill/>
            <a:prstDash val="solid"/>
            <a:miter lim="800000"/>
          </a:ln>
          <a:effectLst>
            <a:outerShdw blurRad="711200" dist="355600" dir="2700000" sx="97000" sy="97000" algn="tl" rotWithShape="0">
              <a:srgbClr val="1D78FA">
                <a:alpha val="40000"/>
              </a:srgbClr>
            </a:outerShdw>
          </a:effectLst>
        </p:spPr>
        <p:txBody>
          <a:bodyPr rtlCol="0" anchor="ctr"/>
          <a:lstStyle/>
          <a:p>
            <a:pPr algn="ctr" defTabSz="914400"/>
            <a:endParaRPr lang="zh-CN" altLang="en-US" kern="0">
              <a:solidFill>
                <a:prstClr val="white"/>
              </a:solidFill>
              <a:latin typeface="Roboto Regular"/>
              <a:ea typeface="思源黑体 CN Regular"/>
            </a:endParaRPr>
          </a:p>
        </p:txBody>
      </p:sp>
      <p:pic>
        <p:nvPicPr>
          <p:cNvPr id="3" name="图片 2" descr="电脑截图&#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1220" y="2381250"/>
            <a:ext cx="5876925" cy="3429000"/>
          </a:xfrm>
          <a:prstGeom prst="rect">
            <a:avLst/>
          </a:prstGeom>
        </p:spPr>
      </p:pic>
      <p:sp>
        <p:nvSpPr>
          <p:cNvPr id="117" name="文本框 116"/>
          <p:cNvSpPr txBox="1"/>
          <p:nvPr/>
        </p:nvSpPr>
        <p:spPr>
          <a:xfrm>
            <a:off x="841149" y="2565469"/>
            <a:ext cx="2474595" cy="368300"/>
          </a:xfrm>
          <a:prstGeom prst="rect">
            <a:avLst/>
          </a:prstGeom>
          <a:noFill/>
        </p:spPr>
        <p:txBody>
          <a:bodyPr wrap="none" rtlCol="0">
            <a:spAutoFit/>
          </a:bodyPr>
          <a:lstStyle/>
          <a:p>
            <a:pPr algn="l"/>
            <a:r>
              <a:rPr lang="en-US" altLang="zh-CN" b="1" spc="200" dirty="0">
                <a:solidFill>
                  <a:schemeClr val="tx1">
                    <a:lumMod val="75000"/>
                    <a:lumOff val="25000"/>
                  </a:schemeClr>
                </a:solidFill>
                <a:latin typeface="微软雅黑" panose="020B0503020204020204" pitchFamily="34" charset="-122"/>
                <a:ea typeface="微软雅黑" panose="020B0503020204020204" pitchFamily="34" charset="-122"/>
              </a:rPr>
              <a:t>1 </a:t>
            </a:r>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浏览器输入地址：</a:t>
            </a:r>
          </a:p>
        </p:txBody>
      </p:sp>
      <p:sp>
        <p:nvSpPr>
          <p:cNvPr id="121" name="文本框 120"/>
          <p:cNvSpPr txBox="1"/>
          <p:nvPr/>
        </p:nvSpPr>
        <p:spPr>
          <a:xfrm>
            <a:off x="304574" y="4696084"/>
            <a:ext cx="2474595" cy="645160"/>
          </a:xfrm>
          <a:prstGeom prst="rect">
            <a:avLst/>
          </a:prstGeom>
          <a:noFill/>
        </p:spPr>
        <p:txBody>
          <a:bodyPr wrap="none" rtlCol="0">
            <a:spAutoFit/>
          </a:bodyPr>
          <a:lstStyle/>
          <a:p>
            <a:r>
              <a:rPr lang="en-US" altLang="zh-CN" b="1" spc="200" dirty="0">
                <a:solidFill>
                  <a:schemeClr val="tx1">
                    <a:lumMod val="75000"/>
                    <a:lumOff val="25000"/>
                  </a:schemeClr>
                </a:solidFill>
                <a:latin typeface="微软雅黑" panose="020B0503020204020204" pitchFamily="34" charset="-122"/>
                <a:ea typeface="微软雅黑" panose="020B0503020204020204" pitchFamily="34" charset="-122"/>
              </a:rPr>
              <a:t>2 </a:t>
            </a:r>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高效办成一件事：</a:t>
            </a:r>
          </a:p>
          <a:p>
            <a:r>
              <a:rPr lang="en-US" altLang="zh-CN" b="1" spc="2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选择开办行业</a:t>
            </a:r>
          </a:p>
        </p:txBody>
      </p:sp>
      <p:sp>
        <p:nvSpPr>
          <p:cNvPr id="125" name="文本框 124"/>
          <p:cNvSpPr txBox="1"/>
          <p:nvPr/>
        </p:nvSpPr>
        <p:spPr>
          <a:xfrm>
            <a:off x="9383098" y="3624649"/>
            <a:ext cx="2220595" cy="645160"/>
          </a:xfrm>
          <a:prstGeom prst="rect">
            <a:avLst/>
          </a:prstGeom>
          <a:noFill/>
        </p:spPr>
        <p:txBody>
          <a:bodyPr wrap="none" rtlCol="0">
            <a:spAutoFit/>
          </a:bodyPr>
          <a:lstStyle/>
          <a:p>
            <a:r>
              <a:rPr lang="en-US" altLang="zh-CN" b="1" spc="200" dirty="0">
                <a:solidFill>
                  <a:schemeClr val="tx1">
                    <a:lumMod val="75000"/>
                    <a:lumOff val="25000"/>
                  </a:schemeClr>
                </a:solidFill>
                <a:latin typeface="微软雅黑" panose="020B0503020204020204" pitchFamily="34" charset="-122"/>
                <a:ea typeface="微软雅黑" panose="020B0503020204020204" pitchFamily="34" charset="-122"/>
              </a:rPr>
              <a:t>3 </a:t>
            </a:r>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用工商联络员或</a:t>
            </a:r>
          </a:p>
          <a:p>
            <a:r>
              <a:rPr lang="zh-CN" altLang="en-US" b="1" spc="200" dirty="0">
                <a:solidFill>
                  <a:schemeClr val="tx1">
                    <a:lumMod val="75000"/>
                    <a:lumOff val="25000"/>
                  </a:schemeClr>
                </a:solidFill>
                <a:latin typeface="微软雅黑" panose="020B0503020204020204" pitchFamily="34" charset="-122"/>
                <a:ea typeface="微软雅黑" panose="020B0503020204020204" pitchFamily="34" charset="-122"/>
              </a:rPr>
              <a:t>电子营业执照登录</a:t>
            </a:r>
          </a:p>
        </p:txBody>
      </p:sp>
      <p:grpSp>
        <p:nvGrpSpPr>
          <p:cNvPr id="4" name="组合 3"/>
          <p:cNvGrpSpPr/>
          <p:nvPr/>
        </p:nvGrpSpPr>
        <p:grpSpPr>
          <a:xfrm>
            <a:off x="1411657" y="1755560"/>
            <a:ext cx="744485" cy="744485"/>
            <a:chOff x="-1933271" y="2794020"/>
            <a:chExt cx="937498" cy="937498"/>
          </a:xfrm>
        </p:grpSpPr>
        <p:grpSp>
          <p:nvGrpSpPr>
            <p:cNvPr id="28" name="组合 27"/>
            <p:cNvGrpSpPr/>
            <p:nvPr/>
          </p:nvGrpSpPr>
          <p:grpSpPr>
            <a:xfrm>
              <a:off x="-1933271" y="2794020"/>
              <a:ext cx="937498" cy="937498"/>
              <a:chOff x="1384473" y="2389281"/>
              <a:chExt cx="937498" cy="937498"/>
            </a:xfrm>
            <a:effectLst/>
          </p:grpSpPr>
          <p:sp>
            <p:nvSpPr>
              <p:cNvPr id="29" name="椭圆 28"/>
              <p:cNvSpPr/>
              <p:nvPr/>
            </p:nvSpPr>
            <p:spPr>
              <a:xfrm rot="19741494">
                <a:off x="1384473" y="2389281"/>
                <a:ext cx="937498" cy="937498"/>
              </a:xfrm>
              <a:prstGeom prst="ellipse">
                <a:avLst/>
              </a:prstGeom>
              <a:gradFill flip="none" rotWithShape="1">
                <a:gsLst>
                  <a:gs pos="53000">
                    <a:srgbClr val="1D78FA">
                      <a:lumMod val="20000"/>
                      <a:lumOff val="80000"/>
                      <a:alpha val="22000"/>
                    </a:srgbClr>
                  </a:gs>
                  <a:gs pos="100000">
                    <a:srgbClr val="1D78FA">
                      <a:alpha val="10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a:ea typeface="思源黑体 CN Regular"/>
                  <a:cs typeface="+mn-cs"/>
                </a:endParaRPr>
              </a:p>
            </p:txBody>
          </p:sp>
          <p:sp>
            <p:nvSpPr>
              <p:cNvPr id="30" name="椭圆 29"/>
              <p:cNvSpPr/>
              <p:nvPr/>
            </p:nvSpPr>
            <p:spPr>
              <a:xfrm>
                <a:off x="1534091" y="2538898"/>
                <a:ext cx="638262" cy="638264"/>
              </a:xfrm>
              <a:prstGeom prst="ellipse">
                <a:avLst/>
              </a:prstGeom>
              <a:gradFill>
                <a:gsLst>
                  <a:gs pos="30000">
                    <a:srgbClr val="2A98F8"/>
                  </a:gs>
                  <a:gs pos="76000">
                    <a:srgbClr val="024FC4"/>
                  </a:gs>
                </a:gsLst>
                <a:path path="circle">
                  <a:fillToRect r="100000" b="100000"/>
                </a:path>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Hanson" pitchFamily="2" charset="0"/>
                  <a:ea typeface="思源黑体 CN Regular"/>
                  <a:cs typeface="+mn-cs"/>
                </a:endParaRPr>
              </a:p>
            </p:txBody>
          </p:sp>
        </p:grpSp>
        <p:grpSp>
          <p:nvGrpSpPr>
            <p:cNvPr id="32" name="图形 309"/>
            <p:cNvGrpSpPr/>
            <p:nvPr/>
          </p:nvGrpSpPr>
          <p:grpSpPr>
            <a:xfrm>
              <a:off x="-1621501" y="3143172"/>
              <a:ext cx="327567" cy="286622"/>
              <a:chOff x="1473992" y="-888737"/>
              <a:chExt cx="682296" cy="597010"/>
            </a:xfrm>
            <a:effectLst/>
            <a:scene3d>
              <a:camera prst="perspectiveRight">
                <a:rot lat="0" lon="20099996" rev="0"/>
              </a:camera>
              <a:lightRig rig="threePt" dir="t"/>
            </a:scene3d>
          </p:grpSpPr>
          <p:sp>
            <p:nvSpPr>
              <p:cNvPr id="5" name="任意多边形: 形状 32"/>
              <p:cNvSpPr/>
              <p:nvPr/>
            </p:nvSpPr>
            <p:spPr>
              <a:xfrm>
                <a:off x="1473992" y="-888737"/>
                <a:ext cx="682296" cy="443492"/>
              </a:xfrm>
              <a:custGeom>
                <a:avLst/>
                <a:gdLst>
                  <a:gd name="connsiteX0" fmla="*/ 136459 w 682296"/>
                  <a:gd name="connsiteY0" fmla="*/ 443493 h 443492"/>
                  <a:gd name="connsiteX1" fmla="*/ 0 w 682296"/>
                  <a:gd name="connsiteY1" fmla="*/ 443493 h 443492"/>
                  <a:gd name="connsiteX2" fmla="*/ 0 w 682296"/>
                  <a:gd name="connsiteY2" fmla="*/ 0 h 443492"/>
                  <a:gd name="connsiteX3" fmla="*/ 682297 w 682296"/>
                  <a:gd name="connsiteY3" fmla="*/ 0 h 443492"/>
                  <a:gd name="connsiteX4" fmla="*/ 682297 w 682296"/>
                  <a:gd name="connsiteY4" fmla="*/ 443493 h 443492"/>
                  <a:gd name="connsiteX5" fmla="*/ 545837 w 682296"/>
                  <a:gd name="connsiteY5" fmla="*/ 443493 h 44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296" h="443492">
                    <a:moveTo>
                      <a:pt x="136459" y="443493"/>
                    </a:moveTo>
                    <a:lnTo>
                      <a:pt x="0" y="443493"/>
                    </a:lnTo>
                    <a:lnTo>
                      <a:pt x="0" y="0"/>
                    </a:lnTo>
                    <a:lnTo>
                      <a:pt x="682297" y="0"/>
                    </a:lnTo>
                    <a:lnTo>
                      <a:pt x="682297" y="443493"/>
                    </a:lnTo>
                    <a:lnTo>
                      <a:pt x="545837" y="443493"/>
                    </a:lnTo>
                    <a:close/>
                  </a:path>
                </a:pathLst>
              </a:custGeom>
              <a:noFill/>
              <a:ln w="19050" cap="flat">
                <a:solidFill>
                  <a:schemeClr val="bg1"/>
                </a:solidFill>
                <a:prstDash val="solid"/>
                <a:round/>
              </a:ln>
            </p:spPr>
            <p:txBody>
              <a:bodyPr rtlCol="0" anchor="ctr"/>
              <a:lstStyle/>
              <a:p>
                <a:endParaRPr lang="zh-CN" altLang="en-US"/>
              </a:p>
            </p:txBody>
          </p:sp>
          <p:sp>
            <p:nvSpPr>
              <p:cNvPr id="6" name="任意多边形: 形状 33"/>
              <p:cNvSpPr/>
              <p:nvPr/>
            </p:nvSpPr>
            <p:spPr>
              <a:xfrm>
                <a:off x="1678681" y="-632875"/>
                <a:ext cx="17057" cy="68229"/>
              </a:xfrm>
              <a:custGeom>
                <a:avLst/>
                <a:gdLst>
                  <a:gd name="connsiteX0" fmla="*/ 0 w 17057"/>
                  <a:gd name="connsiteY0" fmla="*/ 0 h 68229"/>
                  <a:gd name="connsiteX1" fmla="*/ 0 w 17057"/>
                  <a:gd name="connsiteY1" fmla="*/ 68230 h 68229"/>
                </a:gdLst>
                <a:ahLst/>
                <a:cxnLst>
                  <a:cxn ang="0">
                    <a:pos x="connsiteX0" y="connsiteY0"/>
                  </a:cxn>
                  <a:cxn ang="0">
                    <a:pos x="connsiteX1" y="connsiteY1"/>
                  </a:cxn>
                </a:cxnLst>
                <a:rect l="l" t="t" r="r" b="b"/>
                <a:pathLst>
                  <a:path w="17057" h="68229">
                    <a:moveTo>
                      <a:pt x="0" y="0"/>
                    </a:moveTo>
                    <a:lnTo>
                      <a:pt x="0" y="68230"/>
                    </a:lnTo>
                  </a:path>
                </a:pathLst>
              </a:custGeom>
              <a:noFill/>
              <a:ln w="19050" cap="rnd">
                <a:solidFill>
                  <a:schemeClr val="bg1"/>
                </a:solidFill>
                <a:prstDash val="solid"/>
                <a:round/>
              </a:ln>
            </p:spPr>
            <p:txBody>
              <a:bodyPr rtlCol="0" anchor="ctr"/>
              <a:lstStyle/>
              <a:p>
                <a:endParaRPr lang="zh-CN" altLang="en-US"/>
              </a:p>
            </p:txBody>
          </p:sp>
          <p:sp>
            <p:nvSpPr>
              <p:cNvPr id="35" name="任意多边形: 形状 34"/>
              <p:cNvSpPr/>
              <p:nvPr/>
            </p:nvSpPr>
            <p:spPr>
              <a:xfrm>
                <a:off x="1815141" y="-445244"/>
                <a:ext cx="17057" cy="102344"/>
              </a:xfrm>
              <a:custGeom>
                <a:avLst/>
                <a:gdLst>
                  <a:gd name="connsiteX0" fmla="*/ 0 w 17057"/>
                  <a:gd name="connsiteY0" fmla="*/ 0 h 102344"/>
                  <a:gd name="connsiteX1" fmla="*/ 0 w 17057"/>
                  <a:gd name="connsiteY1" fmla="*/ 102345 h 102344"/>
                </a:gdLst>
                <a:ahLst/>
                <a:cxnLst>
                  <a:cxn ang="0">
                    <a:pos x="connsiteX0" y="connsiteY0"/>
                  </a:cxn>
                  <a:cxn ang="0">
                    <a:pos x="connsiteX1" y="connsiteY1"/>
                  </a:cxn>
                </a:cxnLst>
                <a:rect l="l" t="t" r="r" b="b"/>
                <a:pathLst>
                  <a:path w="17057" h="102344">
                    <a:moveTo>
                      <a:pt x="0" y="0"/>
                    </a:moveTo>
                    <a:lnTo>
                      <a:pt x="0" y="102345"/>
                    </a:lnTo>
                  </a:path>
                </a:pathLst>
              </a:custGeom>
              <a:noFill/>
              <a:ln w="19050" cap="rnd">
                <a:solidFill>
                  <a:schemeClr val="bg1"/>
                </a:solidFill>
                <a:prstDash val="solid"/>
                <a:round/>
              </a:ln>
            </p:spPr>
            <p:txBody>
              <a:bodyPr rtlCol="0" anchor="ctr"/>
              <a:lstStyle/>
              <a:p>
                <a:endParaRPr lang="zh-CN" altLang="en-US"/>
              </a:p>
            </p:txBody>
          </p:sp>
          <p:sp>
            <p:nvSpPr>
              <p:cNvPr id="36" name="任意多边形: 形状 35"/>
              <p:cNvSpPr/>
              <p:nvPr/>
            </p:nvSpPr>
            <p:spPr>
              <a:xfrm>
                <a:off x="1815141" y="-701105"/>
                <a:ext cx="17057" cy="136459"/>
              </a:xfrm>
              <a:custGeom>
                <a:avLst/>
                <a:gdLst>
                  <a:gd name="connsiteX0" fmla="*/ 0 w 17057"/>
                  <a:gd name="connsiteY0" fmla="*/ 0 h 136459"/>
                  <a:gd name="connsiteX1" fmla="*/ 0 w 17057"/>
                  <a:gd name="connsiteY1" fmla="*/ 136459 h 136459"/>
                </a:gdLst>
                <a:ahLst/>
                <a:cxnLst>
                  <a:cxn ang="0">
                    <a:pos x="connsiteX0" y="connsiteY0"/>
                  </a:cxn>
                  <a:cxn ang="0">
                    <a:pos x="connsiteX1" y="connsiteY1"/>
                  </a:cxn>
                </a:cxnLst>
                <a:rect l="l" t="t" r="r" b="b"/>
                <a:pathLst>
                  <a:path w="17057" h="136459">
                    <a:moveTo>
                      <a:pt x="0" y="0"/>
                    </a:moveTo>
                    <a:lnTo>
                      <a:pt x="0" y="136459"/>
                    </a:lnTo>
                  </a:path>
                </a:pathLst>
              </a:custGeom>
              <a:noFill/>
              <a:ln w="19050" cap="rnd">
                <a:solidFill>
                  <a:schemeClr val="bg1"/>
                </a:solidFill>
                <a:prstDash val="solid"/>
                <a:round/>
              </a:ln>
            </p:spPr>
            <p:txBody>
              <a:bodyPr rtlCol="0" anchor="ctr"/>
              <a:lstStyle/>
              <a:p>
                <a:endParaRPr lang="zh-CN" altLang="en-US"/>
              </a:p>
            </p:txBody>
          </p:sp>
          <p:sp>
            <p:nvSpPr>
              <p:cNvPr id="37" name="任意多边形: 形状 36"/>
              <p:cNvSpPr/>
              <p:nvPr/>
            </p:nvSpPr>
            <p:spPr>
              <a:xfrm>
                <a:off x="1951600" y="-769335"/>
                <a:ext cx="17057" cy="204689"/>
              </a:xfrm>
              <a:custGeom>
                <a:avLst/>
                <a:gdLst>
                  <a:gd name="connsiteX0" fmla="*/ 0 w 17057"/>
                  <a:gd name="connsiteY0" fmla="*/ 0 h 204689"/>
                  <a:gd name="connsiteX1" fmla="*/ 0 w 17057"/>
                  <a:gd name="connsiteY1" fmla="*/ 204689 h 204689"/>
                </a:gdLst>
                <a:ahLst/>
                <a:cxnLst>
                  <a:cxn ang="0">
                    <a:pos x="connsiteX0" y="connsiteY0"/>
                  </a:cxn>
                  <a:cxn ang="0">
                    <a:pos x="connsiteX1" y="connsiteY1"/>
                  </a:cxn>
                </a:cxnLst>
                <a:rect l="l" t="t" r="r" b="b"/>
                <a:pathLst>
                  <a:path w="17057" h="204689">
                    <a:moveTo>
                      <a:pt x="0" y="0"/>
                    </a:moveTo>
                    <a:lnTo>
                      <a:pt x="0" y="204689"/>
                    </a:lnTo>
                  </a:path>
                </a:pathLst>
              </a:custGeom>
              <a:noFill/>
              <a:ln w="19050" cap="rnd">
                <a:solidFill>
                  <a:schemeClr val="bg1"/>
                </a:solidFill>
                <a:prstDash val="solid"/>
                <a:round/>
              </a:ln>
            </p:spPr>
            <p:txBody>
              <a:bodyPr rtlCol="0" anchor="ctr"/>
              <a:lstStyle/>
              <a:p>
                <a:endParaRPr lang="zh-CN" altLang="en-US"/>
              </a:p>
            </p:txBody>
          </p:sp>
          <p:sp>
            <p:nvSpPr>
              <p:cNvPr id="38" name="任意多边形: 形状 37"/>
              <p:cNvSpPr/>
              <p:nvPr/>
            </p:nvSpPr>
            <p:spPr>
              <a:xfrm>
                <a:off x="1610452" y="-308784"/>
                <a:ext cx="409378" cy="17057"/>
              </a:xfrm>
              <a:custGeom>
                <a:avLst/>
                <a:gdLst>
                  <a:gd name="connsiteX0" fmla="*/ 0 w 409378"/>
                  <a:gd name="connsiteY0" fmla="*/ 0 h 17057"/>
                  <a:gd name="connsiteX1" fmla="*/ 409378 w 409378"/>
                  <a:gd name="connsiteY1" fmla="*/ 0 h 17057"/>
                </a:gdLst>
                <a:ahLst/>
                <a:cxnLst>
                  <a:cxn ang="0">
                    <a:pos x="connsiteX0" y="connsiteY0"/>
                  </a:cxn>
                  <a:cxn ang="0">
                    <a:pos x="connsiteX1" y="connsiteY1"/>
                  </a:cxn>
                </a:cxnLst>
                <a:rect l="l" t="t" r="r" b="b"/>
                <a:pathLst>
                  <a:path w="409378" h="17057">
                    <a:moveTo>
                      <a:pt x="0" y="0"/>
                    </a:moveTo>
                    <a:lnTo>
                      <a:pt x="409378" y="0"/>
                    </a:lnTo>
                  </a:path>
                </a:pathLst>
              </a:custGeom>
              <a:noFill/>
              <a:ln w="19050" cap="rnd">
                <a:solidFill>
                  <a:schemeClr val="bg1"/>
                </a:solidFill>
                <a:prstDash val="solid"/>
                <a:round/>
              </a:ln>
            </p:spPr>
            <p:txBody>
              <a:bodyPr rtlCol="0" anchor="ctr"/>
              <a:lstStyle/>
              <a:p>
                <a:endParaRPr lang="zh-CN" altLang="en-US"/>
              </a:p>
            </p:txBody>
          </p:sp>
        </p:grpSp>
      </p:grpSp>
      <p:grpSp>
        <p:nvGrpSpPr>
          <p:cNvPr id="7" name="组合 6"/>
          <p:cNvGrpSpPr/>
          <p:nvPr/>
        </p:nvGrpSpPr>
        <p:grpSpPr>
          <a:xfrm>
            <a:off x="1411657" y="3943702"/>
            <a:ext cx="744485" cy="744485"/>
            <a:chOff x="-1933271" y="2794020"/>
            <a:chExt cx="937498" cy="937498"/>
          </a:xfrm>
        </p:grpSpPr>
        <p:grpSp>
          <p:nvGrpSpPr>
            <p:cNvPr id="41" name="组合 40"/>
            <p:cNvGrpSpPr/>
            <p:nvPr/>
          </p:nvGrpSpPr>
          <p:grpSpPr>
            <a:xfrm>
              <a:off x="-1933271" y="2794020"/>
              <a:ext cx="937498" cy="937498"/>
              <a:chOff x="1384473" y="2389281"/>
              <a:chExt cx="937498" cy="937498"/>
            </a:xfrm>
            <a:effectLst/>
          </p:grpSpPr>
          <p:sp>
            <p:nvSpPr>
              <p:cNvPr id="49" name="椭圆 48"/>
              <p:cNvSpPr/>
              <p:nvPr/>
            </p:nvSpPr>
            <p:spPr>
              <a:xfrm rot="19741494">
                <a:off x="1384473" y="2389281"/>
                <a:ext cx="937498" cy="937498"/>
              </a:xfrm>
              <a:prstGeom prst="ellipse">
                <a:avLst/>
              </a:prstGeom>
              <a:gradFill flip="none" rotWithShape="1">
                <a:gsLst>
                  <a:gs pos="53000">
                    <a:srgbClr val="1D78FA">
                      <a:lumMod val="20000"/>
                      <a:lumOff val="80000"/>
                      <a:alpha val="22000"/>
                    </a:srgbClr>
                  </a:gs>
                  <a:gs pos="100000">
                    <a:srgbClr val="1D78FA">
                      <a:alpha val="10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a:ea typeface="思源黑体 CN Regular"/>
                  <a:cs typeface="+mn-cs"/>
                </a:endParaRPr>
              </a:p>
            </p:txBody>
          </p:sp>
          <p:sp>
            <p:nvSpPr>
              <p:cNvPr id="50" name="椭圆 49"/>
              <p:cNvSpPr/>
              <p:nvPr/>
            </p:nvSpPr>
            <p:spPr>
              <a:xfrm>
                <a:off x="1534091" y="2538898"/>
                <a:ext cx="638262" cy="638264"/>
              </a:xfrm>
              <a:prstGeom prst="ellipse">
                <a:avLst/>
              </a:prstGeom>
              <a:gradFill>
                <a:gsLst>
                  <a:gs pos="30000">
                    <a:srgbClr val="2A98F8"/>
                  </a:gs>
                  <a:gs pos="76000">
                    <a:srgbClr val="024FC4"/>
                  </a:gs>
                </a:gsLst>
                <a:path path="circle">
                  <a:fillToRect r="100000" b="100000"/>
                </a:path>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Hanson" pitchFamily="2" charset="0"/>
                  <a:ea typeface="思源黑体 CN Regular"/>
                  <a:cs typeface="+mn-cs"/>
                </a:endParaRPr>
              </a:p>
            </p:txBody>
          </p:sp>
        </p:grpSp>
        <p:grpSp>
          <p:nvGrpSpPr>
            <p:cNvPr id="42" name="图形 309"/>
            <p:cNvGrpSpPr/>
            <p:nvPr/>
          </p:nvGrpSpPr>
          <p:grpSpPr>
            <a:xfrm>
              <a:off x="-1621501" y="3143172"/>
              <a:ext cx="327567" cy="286622"/>
              <a:chOff x="1473992" y="-888737"/>
              <a:chExt cx="682296" cy="597010"/>
            </a:xfrm>
            <a:effectLst/>
            <a:scene3d>
              <a:camera prst="perspectiveRight">
                <a:rot lat="0" lon="20099996" rev="0"/>
              </a:camera>
              <a:lightRig rig="threePt" dir="t"/>
            </a:scene3d>
          </p:grpSpPr>
          <p:sp>
            <p:nvSpPr>
              <p:cNvPr id="43" name="任意多边形: 形状 42"/>
              <p:cNvSpPr/>
              <p:nvPr/>
            </p:nvSpPr>
            <p:spPr>
              <a:xfrm>
                <a:off x="1473992" y="-888737"/>
                <a:ext cx="682296" cy="443492"/>
              </a:xfrm>
              <a:custGeom>
                <a:avLst/>
                <a:gdLst>
                  <a:gd name="connsiteX0" fmla="*/ 136459 w 682296"/>
                  <a:gd name="connsiteY0" fmla="*/ 443493 h 443492"/>
                  <a:gd name="connsiteX1" fmla="*/ 0 w 682296"/>
                  <a:gd name="connsiteY1" fmla="*/ 443493 h 443492"/>
                  <a:gd name="connsiteX2" fmla="*/ 0 w 682296"/>
                  <a:gd name="connsiteY2" fmla="*/ 0 h 443492"/>
                  <a:gd name="connsiteX3" fmla="*/ 682297 w 682296"/>
                  <a:gd name="connsiteY3" fmla="*/ 0 h 443492"/>
                  <a:gd name="connsiteX4" fmla="*/ 682297 w 682296"/>
                  <a:gd name="connsiteY4" fmla="*/ 443493 h 443492"/>
                  <a:gd name="connsiteX5" fmla="*/ 545837 w 682296"/>
                  <a:gd name="connsiteY5" fmla="*/ 443493 h 44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296" h="443492">
                    <a:moveTo>
                      <a:pt x="136459" y="443493"/>
                    </a:moveTo>
                    <a:lnTo>
                      <a:pt x="0" y="443493"/>
                    </a:lnTo>
                    <a:lnTo>
                      <a:pt x="0" y="0"/>
                    </a:lnTo>
                    <a:lnTo>
                      <a:pt x="682297" y="0"/>
                    </a:lnTo>
                    <a:lnTo>
                      <a:pt x="682297" y="443493"/>
                    </a:lnTo>
                    <a:lnTo>
                      <a:pt x="545837" y="443493"/>
                    </a:lnTo>
                    <a:close/>
                  </a:path>
                </a:pathLst>
              </a:custGeom>
              <a:noFill/>
              <a:ln w="19050" cap="flat">
                <a:solidFill>
                  <a:schemeClr val="bg1"/>
                </a:solidFill>
                <a:prstDash val="solid"/>
                <a:round/>
              </a:ln>
            </p:spPr>
            <p:txBody>
              <a:bodyPr rtlCol="0" anchor="ctr"/>
              <a:lstStyle/>
              <a:p>
                <a:endParaRPr lang="zh-CN" altLang="en-US"/>
              </a:p>
            </p:txBody>
          </p:sp>
          <p:sp>
            <p:nvSpPr>
              <p:cNvPr id="44" name="任意多边形: 形状 43"/>
              <p:cNvSpPr/>
              <p:nvPr/>
            </p:nvSpPr>
            <p:spPr>
              <a:xfrm>
                <a:off x="1678681" y="-632875"/>
                <a:ext cx="17057" cy="68229"/>
              </a:xfrm>
              <a:custGeom>
                <a:avLst/>
                <a:gdLst>
                  <a:gd name="connsiteX0" fmla="*/ 0 w 17057"/>
                  <a:gd name="connsiteY0" fmla="*/ 0 h 68229"/>
                  <a:gd name="connsiteX1" fmla="*/ 0 w 17057"/>
                  <a:gd name="connsiteY1" fmla="*/ 68230 h 68229"/>
                </a:gdLst>
                <a:ahLst/>
                <a:cxnLst>
                  <a:cxn ang="0">
                    <a:pos x="connsiteX0" y="connsiteY0"/>
                  </a:cxn>
                  <a:cxn ang="0">
                    <a:pos x="connsiteX1" y="connsiteY1"/>
                  </a:cxn>
                </a:cxnLst>
                <a:rect l="l" t="t" r="r" b="b"/>
                <a:pathLst>
                  <a:path w="17057" h="68229">
                    <a:moveTo>
                      <a:pt x="0" y="0"/>
                    </a:moveTo>
                    <a:lnTo>
                      <a:pt x="0" y="68230"/>
                    </a:lnTo>
                  </a:path>
                </a:pathLst>
              </a:custGeom>
              <a:noFill/>
              <a:ln w="19050" cap="rnd">
                <a:solidFill>
                  <a:schemeClr val="bg1"/>
                </a:solidFill>
                <a:prstDash val="solid"/>
                <a:round/>
              </a:ln>
            </p:spPr>
            <p:txBody>
              <a:bodyPr rtlCol="0" anchor="ctr"/>
              <a:lstStyle/>
              <a:p>
                <a:endParaRPr lang="zh-CN" altLang="en-US"/>
              </a:p>
            </p:txBody>
          </p:sp>
          <p:sp>
            <p:nvSpPr>
              <p:cNvPr id="45" name="任意多边形: 形状 44"/>
              <p:cNvSpPr/>
              <p:nvPr/>
            </p:nvSpPr>
            <p:spPr>
              <a:xfrm>
                <a:off x="1815141" y="-445244"/>
                <a:ext cx="17057" cy="102344"/>
              </a:xfrm>
              <a:custGeom>
                <a:avLst/>
                <a:gdLst>
                  <a:gd name="connsiteX0" fmla="*/ 0 w 17057"/>
                  <a:gd name="connsiteY0" fmla="*/ 0 h 102344"/>
                  <a:gd name="connsiteX1" fmla="*/ 0 w 17057"/>
                  <a:gd name="connsiteY1" fmla="*/ 102345 h 102344"/>
                </a:gdLst>
                <a:ahLst/>
                <a:cxnLst>
                  <a:cxn ang="0">
                    <a:pos x="connsiteX0" y="connsiteY0"/>
                  </a:cxn>
                  <a:cxn ang="0">
                    <a:pos x="connsiteX1" y="connsiteY1"/>
                  </a:cxn>
                </a:cxnLst>
                <a:rect l="l" t="t" r="r" b="b"/>
                <a:pathLst>
                  <a:path w="17057" h="102344">
                    <a:moveTo>
                      <a:pt x="0" y="0"/>
                    </a:moveTo>
                    <a:lnTo>
                      <a:pt x="0" y="102345"/>
                    </a:lnTo>
                  </a:path>
                </a:pathLst>
              </a:custGeom>
              <a:noFill/>
              <a:ln w="19050" cap="rnd">
                <a:solidFill>
                  <a:schemeClr val="bg1"/>
                </a:solidFill>
                <a:prstDash val="solid"/>
                <a:round/>
              </a:ln>
            </p:spPr>
            <p:txBody>
              <a:bodyPr rtlCol="0" anchor="ctr"/>
              <a:lstStyle/>
              <a:p>
                <a:endParaRPr lang="zh-CN" altLang="en-US"/>
              </a:p>
            </p:txBody>
          </p:sp>
          <p:sp>
            <p:nvSpPr>
              <p:cNvPr id="46" name="任意多边形: 形状 45"/>
              <p:cNvSpPr/>
              <p:nvPr/>
            </p:nvSpPr>
            <p:spPr>
              <a:xfrm>
                <a:off x="1815141" y="-701105"/>
                <a:ext cx="17057" cy="136459"/>
              </a:xfrm>
              <a:custGeom>
                <a:avLst/>
                <a:gdLst>
                  <a:gd name="connsiteX0" fmla="*/ 0 w 17057"/>
                  <a:gd name="connsiteY0" fmla="*/ 0 h 136459"/>
                  <a:gd name="connsiteX1" fmla="*/ 0 w 17057"/>
                  <a:gd name="connsiteY1" fmla="*/ 136459 h 136459"/>
                </a:gdLst>
                <a:ahLst/>
                <a:cxnLst>
                  <a:cxn ang="0">
                    <a:pos x="connsiteX0" y="connsiteY0"/>
                  </a:cxn>
                  <a:cxn ang="0">
                    <a:pos x="connsiteX1" y="connsiteY1"/>
                  </a:cxn>
                </a:cxnLst>
                <a:rect l="l" t="t" r="r" b="b"/>
                <a:pathLst>
                  <a:path w="17057" h="136459">
                    <a:moveTo>
                      <a:pt x="0" y="0"/>
                    </a:moveTo>
                    <a:lnTo>
                      <a:pt x="0" y="136459"/>
                    </a:lnTo>
                  </a:path>
                </a:pathLst>
              </a:custGeom>
              <a:noFill/>
              <a:ln w="19050" cap="rnd">
                <a:solidFill>
                  <a:schemeClr val="bg1"/>
                </a:solidFill>
                <a:prstDash val="solid"/>
                <a:round/>
              </a:ln>
            </p:spPr>
            <p:txBody>
              <a:bodyPr rtlCol="0" anchor="ctr"/>
              <a:lstStyle/>
              <a:p>
                <a:endParaRPr lang="zh-CN" altLang="en-US"/>
              </a:p>
            </p:txBody>
          </p:sp>
          <p:sp>
            <p:nvSpPr>
              <p:cNvPr id="47" name="任意多边形: 形状 46"/>
              <p:cNvSpPr/>
              <p:nvPr/>
            </p:nvSpPr>
            <p:spPr>
              <a:xfrm>
                <a:off x="1951600" y="-769335"/>
                <a:ext cx="17057" cy="204689"/>
              </a:xfrm>
              <a:custGeom>
                <a:avLst/>
                <a:gdLst>
                  <a:gd name="connsiteX0" fmla="*/ 0 w 17057"/>
                  <a:gd name="connsiteY0" fmla="*/ 0 h 204689"/>
                  <a:gd name="connsiteX1" fmla="*/ 0 w 17057"/>
                  <a:gd name="connsiteY1" fmla="*/ 204689 h 204689"/>
                </a:gdLst>
                <a:ahLst/>
                <a:cxnLst>
                  <a:cxn ang="0">
                    <a:pos x="connsiteX0" y="connsiteY0"/>
                  </a:cxn>
                  <a:cxn ang="0">
                    <a:pos x="connsiteX1" y="connsiteY1"/>
                  </a:cxn>
                </a:cxnLst>
                <a:rect l="l" t="t" r="r" b="b"/>
                <a:pathLst>
                  <a:path w="17057" h="204689">
                    <a:moveTo>
                      <a:pt x="0" y="0"/>
                    </a:moveTo>
                    <a:lnTo>
                      <a:pt x="0" y="204689"/>
                    </a:lnTo>
                  </a:path>
                </a:pathLst>
              </a:custGeom>
              <a:noFill/>
              <a:ln w="19050" cap="rnd">
                <a:solidFill>
                  <a:schemeClr val="bg1"/>
                </a:solidFill>
                <a:prstDash val="solid"/>
                <a:round/>
              </a:ln>
            </p:spPr>
            <p:txBody>
              <a:bodyPr rtlCol="0" anchor="ctr"/>
              <a:lstStyle/>
              <a:p>
                <a:endParaRPr lang="zh-CN" altLang="en-US"/>
              </a:p>
            </p:txBody>
          </p:sp>
          <p:sp>
            <p:nvSpPr>
              <p:cNvPr id="48" name="任意多边形: 形状 47"/>
              <p:cNvSpPr/>
              <p:nvPr/>
            </p:nvSpPr>
            <p:spPr>
              <a:xfrm>
                <a:off x="1610452" y="-308784"/>
                <a:ext cx="409378" cy="17057"/>
              </a:xfrm>
              <a:custGeom>
                <a:avLst/>
                <a:gdLst>
                  <a:gd name="connsiteX0" fmla="*/ 0 w 409378"/>
                  <a:gd name="connsiteY0" fmla="*/ 0 h 17057"/>
                  <a:gd name="connsiteX1" fmla="*/ 409378 w 409378"/>
                  <a:gd name="connsiteY1" fmla="*/ 0 h 17057"/>
                </a:gdLst>
                <a:ahLst/>
                <a:cxnLst>
                  <a:cxn ang="0">
                    <a:pos x="connsiteX0" y="connsiteY0"/>
                  </a:cxn>
                  <a:cxn ang="0">
                    <a:pos x="connsiteX1" y="connsiteY1"/>
                  </a:cxn>
                </a:cxnLst>
                <a:rect l="l" t="t" r="r" b="b"/>
                <a:pathLst>
                  <a:path w="409378" h="17057">
                    <a:moveTo>
                      <a:pt x="0" y="0"/>
                    </a:moveTo>
                    <a:lnTo>
                      <a:pt x="409378" y="0"/>
                    </a:lnTo>
                  </a:path>
                </a:pathLst>
              </a:custGeom>
              <a:noFill/>
              <a:ln w="19050" cap="rnd">
                <a:solidFill>
                  <a:schemeClr val="bg1"/>
                </a:solidFill>
                <a:prstDash val="solid"/>
                <a:round/>
              </a:ln>
            </p:spPr>
            <p:txBody>
              <a:bodyPr rtlCol="0" anchor="ctr"/>
              <a:lstStyle/>
              <a:p>
                <a:endParaRPr lang="zh-CN" altLang="en-US"/>
              </a:p>
            </p:txBody>
          </p:sp>
        </p:grpSp>
      </p:grpSp>
      <p:grpSp>
        <p:nvGrpSpPr>
          <p:cNvPr id="51" name="组合 50"/>
          <p:cNvGrpSpPr/>
          <p:nvPr/>
        </p:nvGrpSpPr>
        <p:grpSpPr>
          <a:xfrm>
            <a:off x="10039502" y="2814740"/>
            <a:ext cx="744485" cy="744485"/>
            <a:chOff x="-1933271" y="2794020"/>
            <a:chExt cx="937498" cy="937498"/>
          </a:xfrm>
        </p:grpSpPr>
        <p:grpSp>
          <p:nvGrpSpPr>
            <p:cNvPr id="52" name="组合 51"/>
            <p:cNvGrpSpPr/>
            <p:nvPr/>
          </p:nvGrpSpPr>
          <p:grpSpPr>
            <a:xfrm>
              <a:off x="-1933271" y="2794020"/>
              <a:ext cx="937498" cy="937498"/>
              <a:chOff x="1384473" y="2389281"/>
              <a:chExt cx="937498" cy="937498"/>
            </a:xfrm>
            <a:effectLst/>
          </p:grpSpPr>
          <p:sp>
            <p:nvSpPr>
              <p:cNvPr id="61" name="椭圆 60"/>
              <p:cNvSpPr/>
              <p:nvPr/>
            </p:nvSpPr>
            <p:spPr>
              <a:xfrm rot="19741494">
                <a:off x="1384473" y="2389281"/>
                <a:ext cx="937498" cy="937498"/>
              </a:xfrm>
              <a:prstGeom prst="ellipse">
                <a:avLst/>
              </a:prstGeom>
              <a:gradFill flip="none" rotWithShape="1">
                <a:gsLst>
                  <a:gs pos="53000">
                    <a:srgbClr val="1D78FA">
                      <a:lumMod val="20000"/>
                      <a:lumOff val="80000"/>
                      <a:alpha val="22000"/>
                    </a:srgbClr>
                  </a:gs>
                  <a:gs pos="100000">
                    <a:srgbClr val="1D78FA">
                      <a:alpha val="10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a:ea typeface="思源黑体 CN Regular"/>
                  <a:cs typeface="+mn-cs"/>
                </a:endParaRPr>
              </a:p>
            </p:txBody>
          </p:sp>
          <p:sp>
            <p:nvSpPr>
              <p:cNvPr id="62" name="椭圆 61"/>
              <p:cNvSpPr/>
              <p:nvPr/>
            </p:nvSpPr>
            <p:spPr>
              <a:xfrm>
                <a:off x="1534091" y="2538898"/>
                <a:ext cx="638262" cy="638264"/>
              </a:xfrm>
              <a:prstGeom prst="ellipse">
                <a:avLst/>
              </a:prstGeom>
              <a:gradFill>
                <a:gsLst>
                  <a:gs pos="30000">
                    <a:srgbClr val="2A98F8"/>
                  </a:gs>
                  <a:gs pos="76000">
                    <a:srgbClr val="024FC4"/>
                  </a:gs>
                </a:gsLst>
                <a:path path="circle">
                  <a:fillToRect r="100000" b="100000"/>
                </a:path>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Hanson" pitchFamily="2" charset="0"/>
                  <a:ea typeface="思源黑体 CN Regular"/>
                  <a:cs typeface="+mn-cs"/>
                </a:endParaRPr>
              </a:p>
            </p:txBody>
          </p:sp>
        </p:grpSp>
        <p:grpSp>
          <p:nvGrpSpPr>
            <p:cNvPr id="53" name="图形 309"/>
            <p:cNvGrpSpPr/>
            <p:nvPr/>
          </p:nvGrpSpPr>
          <p:grpSpPr>
            <a:xfrm>
              <a:off x="-1621501" y="3143172"/>
              <a:ext cx="327567" cy="286622"/>
              <a:chOff x="1473992" y="-888737"/>
              <a:chExt cx="682296" cy="597010"/>
            </a:xfrm>
            <a:effectLst/>
            <a:scene3d>
              <a:camera prst="perspectiveRight">
                <a:rot lat="0" lon="20099996" rev="0"/>
              </a:camera>
              <a:lightRig rig="threePt" dir="t"/>
            </a:scene3d>
          </p:grpSpPr>
          <p:sp>
            <p:nvSpPr>
              <p:cNvPr id="54" name="任意多边形: 形状 53"/>
              <p:cNvSpPr/>
              <p:nvPr/>
            </p:nvSpPr>
            <p:spPr>
              <a:xfrm>
                <a:off x="1473992" y="-888737"/>
                <a:ext cx="682296" cy="443492"/>
              </a:xfrm>
              <a:custGeom>
                <a:avLst/>
                <a:gdLst>
                  <a:gd name="connsiteX0" fmla="*/ 136459 w 682296"/>
                  <a:gd name="connsiteY0" fmla="*/ 443493 h 443492"/>
                  <a:gd name="connsiteX1" fmla="*/ 0 w 682296"/>
                  <a:gd name="connsiteY1" fmla="*/ 443493 h 443492"/>
                  <a:gd name="connsiteX2" fmla="*/ 0 w 682296"/>
                  <a:gd name="connsiteY2" fmla="*/ 0 h 443492"/>
                  <a:gd name="connsiteX3" fmla="*/ 682297 w 682296"/>
                  <a:gd name="connsiteY3" fmla="*/ 0 h 443492"/>
                  <a:gd name="connsiteX4" fmla="*/ 682297 w 682296"/>
                  <a:gd name="connsiteY4" fmla="*/ 443493 h 443492"/>
                  <a:gd name="connsiteX5" fmla="*/ 545837 w 682296"/>
                  <a:gd name="connsiteY5" fmla="*/ 443493 h 44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296" h="443492">
                    <a:moveTo>
                      <a:pt x="136459" y="443493"/>
                    </a:moveTo>
                    <a:lnTo>
                      <a:pt x="0" y="443493"/>
                    </a:lnTo>
                    <a:lnTo>
                      <a:pt x="0" y="0"/>
                    </a:lnTo>
                    <a:lnTo>
                      <a:pt x="682297" y="0"/>
                    </a:lnTo>
                    <a:lnTo>
                      <a:pt x="682297" y="443493"/>
                    </a:lnTo>
                    <a:lnTo>
                      <a:pt x="545837" y="443493"/>
                    </a:lnTo>
                    <a:close/>
                  </a:path>
                </a:pathLst>
              </a:custGeom>
              <a:noFill/>
              <a:ln w="19050" cap="flat">
                <a:solidFill>
                  <a:schemeClr val="bg1"/>
                </a:solidFill>
                <a:prstDash val="solid"/>
                <a:round/>
              </a:ln>
            </p:spPr>
            <p:txBody>
              <a:bodyPr rtlCol="0" anchor="ctr"/>
              <a:lstStyle/>
              <a:p>
                <a:endParaRPr lang="zh-CN" altLang="en-US"/>
              </a:p>
            </p:txBody>
          </p:sp>
          <p:sp>
            <p:nvSpPr>
              <p:cNvPr id="55" name="任意多边形: 形状 54"/>
              <p:cNvSpPr/>
              <p:nvPr/>
            </p:nvSpPr>
            <p:spPr>
              <a:xfrm>
                <a:off x="1678681" y="-632875"/>
                <a:ext cx="17057" cy="68229"/>
              </a:xfrm>
              <a:custGeom>
                <a:avLst/>
                <a:gdLst>
                  <a:gd name="connsiteX0" fmla="*/ 0 w 17057"/>
                  <a:gd name="connsiteY0" fmla="*/ 0 h 68229"/>
                  <a:gd name="connsiteX1" fmla="*/ 0 w 17057"/>
                  <a:gd name="connsiteY1" fmla="*/ 68230 h 68229"/>
                </a:gdLst>
                <a:ahLst/>
                <a:cxnLst>
                  <a:cxn ang="0">
                    <a:pos x="connsiteX0" y="connsiteY0"/>
                  </a:cxn>
                  <a:cxn ang="0">
                    <a:pos x="connsiteX1" y="connsiteY1"/>
                  </a:cxn>
                </a:cxnLst>
                <a:rect l="l" t="t" r="r" b="b"/>
                <a:pathLst>
                  <a:path w="17057" h="68229">
                    <a:moveTo>
                      <a:pt x="0" y="0"/>
                    </a:moveTo>
                    <a:lnTo>
                      <a:pt x="0" y="68230"/>
                    </a:lnTo>
                  </a:path>
                </a:pathLst>
              </a:custGeom>
              <a:noFill/>
              <a:ln w="19050" cap="rnd">
                <a:solidFill>
                  <a:schemeClr val="bg1"/>
                </a:solidFill>
                <a:prstDash val="solid"/>
                <a:round/>
              </a:ln>
            </p:spPr>
            <p:txBody>
              <a:bodyPr rtlCol="0" anchor="ctr"/>
              <a:lstStyle/>
              <a:p>
                <a:endParaRPr lang="zh-CN" altLang="en-US"/>
              </a:p>
            </p:txBody>
          </p:sp>
          <p:sp>
            <p:nvSpPr>
              <p:cNvPr id="57" name="任意多边形: 形状 56"/>
              <p:cNvSpPr/>
              <p:nvPr/>
            </p:nvSpPr>
            <p:spPr>
              <a:xfrm>
                <a:off x="1815141" y="-445244"/>
                <a:ext cx="17057" cy="102344"/>
              </a:xfrm>
              <a:custGeom>
                <a:avLst/>
                <a:gdLst>
                  <a:gd name="connsiteX0" fmla="*/ 0 w 17057"/>
                  <a:gd name="connsiteY0" fmla="*/ 0 h 102344"/>
                  <a:gd name="connsiteX1" fmla="*/ 0 w 17057"/>
                  <a:gd name="connsiteY1" fmla="*/ 102345 h 102344"/>
                </a:gdLst>
                <a:ahLst/>
                <a:cxnLst>
                  <a:cxn ang="0">
                    <a:pos x="connsiteX0" y="connsiteY0"/>
                  </a:cxn>
                  <a:cxn ang="0">
                    <a:pos x="connsiteX1" y="connsiteY1"/>
                  </a:cxn>
                </a:cxnLst>
                <a:rect l="l" t="t" r="r" b="b"/>
                <a:pathLst>
                  <a:path w="17057" h="102344">
                    <a:moveTo>
                      <a:pt x="0" y="0"/>
                    </a:moveTo>
                    <a:lnTo>
                      <a:pt x="0" y="102345"/>
                    </a:lnTo>
                  </a:path>
                </a:pathLst>
              </a:custGeom>
              <a:noFill/>
              <a:ln w="19050" cap="rnd">
                <a:solidFill>
                  <a:schemeClr val="bg1"/>
                </a:solidFill>
                <a:prstDash val="solid"/>
                <a:round/>
              </a:ln>
            </p:spPr>
            <p:txBody>
              <a:bodyPr rtlCol="0" anchor="ctr"/>
              <a:lstStyle/>
              <a:p>
                <a:endParaRPr lang="zh-CN" altLang="en-US"/>
              </a:p>
            </p:txBody>
          </p:sp>
          <p:sp>
            <p:nvSpPr>
              <p:cNvPr id="58" name="任意多边形: 形状 57"/>
              <p:cNvSpPr/>
              <p:nvPr/>
            </p:nvSpPr>
            <p:spPr>
              <a:xfrm>
                <a:off x="1815141" y="-701105"/>
                <a:ext cx="17057" cy="136459"/>
              </a:xfrm>
              <a:custGeom>
                <a:avLst/>
                <a:gdLst>
                  <a:gd name="connsiteX0" fmla="*/ 0 w 17057"/>
                  <a:gd name="connsiteY0" fmla="*/ 0 h 136459"/>
                  <a:gd name="connsiteX1" fmla="*/ 0 w 17057"/>
                  <a:gd name="connsiteY1" fmla="*/ 136459 h 136459"/>
                </a:gdLst>
                <a:ahLst/>
                <a:cxnLst>
                  <a:cxn ang="0">
                    <a:pos x="connsiteX0" y="connsiteY0"/>
                  </a:cxn>
                  <a:cxn ang="0">
                    <a:pos x="connsiteX1" y="connsiteY1"/>
                  </a:cxn>
                </a:cxnLst>
                <a:rect l="l" t="t" r="r" b="b"/>
                <a:pathLst>
                  <a:path w="17057" h="136459">
                    <a:moveTo>
                      <a:pt x="0" y="0"/>
                    </a:moveTo>
                    <a:lnTo>
                      <a:pt x="0" y="136459"/>
                    </a:lnTo>
                  </a:path>
                </a:pathLst>
              </a:custGeom>
              <a:noFill/>
              <a:ln w="19050" cap="rnd">
                <a:solidFill>
                  <a:schemeClr val="bg1"/>
                </a:solidFill>
                <a:prstDash val="solid"/>
                <a:round/>
              </a:ln>
            </p:spPr>
            <p:txBody>
              <a:bodyPr rtlCol="0" anchor="ctr"/>
              <a:lstStyle/>
              <a:p>
                <a:endParaRPr lang="zh-CN" altLang="en-US"/>
              </a:p>
            </p:txBody>
          </p:sp>
          <p:sp>
            <p:nvSpPr>
              <p:cNvPr id="59" name="任意多边形: 形状 58"/>
              <p:cNvSpPr/>
              <p:nvPr/>
            </p:nvSpPr>
            <p:spPr>
              <a:xfrm>
                <a:off x="1951600" y="-769335"/>
                <a:ext cx="17057" cy="204689"/>
              </a:xfrm>
              <a:custGeom>
                <a:avLst/>
                <a:gdLst>
                  <a:gd name="connsiteX0" fmla="*/ 0 w 17057"/>
                  <a:gd name="connsiteY0" fmla="*/ 0 h 204689"/>
                  <a:gd name="connsiteX1" fmla="*/ 0 w 17057"/>
                  <a:gd name="connsiteY1" fmla="*/ 204689 h 204689"/>
                </a:gdLst>
                <a:ahLst/>
                <a:cxnLst>
                  <a:cxn ang="0">
                    <a:pos x="connsiteX0" y="connsiteY0"/>
                  </a:cxn>
                  <a:cxn ang="0">
                    <a:pos x="connsiteX1" y="connsiteY1"/>
                  </a:cxn>
                </a:cxnLst>
                <a:rect l="l" t="t" r="r" b="b"/>
                <a:pathLst>
                  <a:path w="17057" h="204689">
                    <a:moveTo>
                      <a:pt x="0" y="0"/>
                    </a:moveTo>
                    <a:lnTo>
                      <a:pt x="0" y="204689"/>
                    </a:lnTo>
                  </a:path>
                </a:pathLst>
              </a:custGeom>
              <a:noFill/>
              <a:ln w="19050" cap="rnd">
                <a:solidFill>
                  <a:schemeClr val="bg1"/>
                </a:solidFill>
                <a:prstDash val="solid"/>
                <a:round/>
              </a:ln>
            </p:spPr>
            <p:txBody>
              <a:bodyPr rtlCol="0" anchor="ctr"/>
              <a:lstStyle/>
              <a:p>
                <a:endParaRPr lang="zh-CN" altLang="en-US"/>
              </a:p>
            </p:txBody>
          </p:sp>
          <p:sp>
            <p:nvSpPr>
              <p:cNvPr id="60" name="任意多边形: 形状 59"/>
              <p:cNvSpPr/>
              <p:nvPr/>
            </p:nvSpPr>
            <p:spPr>
              <a:xfrm>
                <a:off x="1610452" y="-308784"/>
                <a:ext cx="409378" cy="17057"/>
              </a:xfrm>
              <a:custGeom>
                <a:avLst/>
                <a:gdLst>
                  <a:gd name="connsiteX0" fmla="*/ 0 w 409378"/>
                  <a:gd name="connsiteY0" fmla="*/ 0 h 17057"/>
                  <a:gd name="connsiteX1" fmla="*/ 409378 w 409378"/>
                  <a:gd name="connsiteY1" fmla="*/ 0 h 17057"/>
                </a:gdLst>
                <a:ahLst/>
                <a:cxnLst>
                  <a:cxn ang="0">
                    <a:pos x="connsiteX0" y="connsiteY0"/>
                  </a:cxn>
                  <a:cxn ang="0">
                    <a:pos x="connsiteX1" y="connsiteY1"/>
                  </a:cxn>
                </a:cxnLst>
                <a:rect l="l" t="t" r="r" b="b"/>
                <a:pathLst>
                  <a:path w="409378" h="17057">
                    <a:moveTo>
                      <a:pt x="0" y="0"/>
                    </a:moveTo>
                    <a:lnTo>
                      <a:pt x="409378" y="0"/>
                    </a:lnTo>
                  </a:path>
                </a:pathLst>
              </a:custGeom>
              <a:noFill/>
              <a:ln w="19050" cap="rnd">
                <a:solidFill>
                  <a:schemeClr val="bg1"/>
                </a:solidFill>
                <a:prstDash val="solid"/>
                <a:round/>
              </a:ln>
            </p:spPr>
            <p:txBody>
              <a:bodyPr rtlCol="0" anchor="ctr"/>
              <a:lstStyle/>
              <a:p>
                <a:endParaRPr lang="zh-CN" altLang="en-US"/>
              </a:p>
            </p:txBody>
          </p:sp>
        </p:grpSp>
      </p:grpSp>
      <p:sp>
        <p:nvSpPr>
          <p:cNvPr id="2" name="文本框 1"/>
          <p:cNvSpPr txBox="1"/>
          <p:nvPr/>
        </p:nvSpPr>
        <p:spPr>
          <a:xfrm>
            <a:off x="304800" y="2933700"/>
            <a:ext cx="4064000" cy="368300"/>
          </a:xfrm>
          <a:prstGeom prst="rect">
            <a:avLst/>
          </a:prstGeom>
          <a:noFill/>
        </p:spPr>
        <p:txBody>
          <a:bodyPr wrap="square" rtlCol="0">
            <a:spAutoFit/>
          </a:bodyPr>
          <a:lstStyle/>
          <a:p>
            <a:r>
              <a:rPr lang="zh-CN" altLang="en-US"/>
              <a:t>http://gsxt.ynaic.gov.cn/webportal1/</a:t>
            </a:r>
          </a:p>
        </p:txBody>
      </p:sp>
      <p:pic>
        <p:nvPicPr>
          <p:cNvPr id="8" name="图片 7"/>
          <p:cNvPicPr>
            <a:picLocks noChangeAspect="1"/>
          </p:cNvPicPr>
          <p:nvPr/>
        </p:nvPicPr>
        <p:blipFill>
          <a:blip r:embed="rId5"/>
          <a:stretch>
            <a:fillRect/>
          </a:stretch>
        </p:blipFill>
        <p:spPr>
          <a:xfrm>
            <a:off x="4109705" y="2638541"/>
            <a:ext cx="4536440" cy="2846070"/>
          </a:xfrm>
          <a:prstGeom prst="rect">
            <a:avLst/>
          </a:prstGeom>
        </p:spPr>
      </p:pic>
      <p:pic>
        <p:nvPicPr>
          <p:cNvPr id="13" name="图片 12"/>
          <p:cNvPicPr>
            <a:picLocks noChangeAspect="1"/>
          </p:cNvPicPr>
          <p:nvPr/>
        </p:nvPicPr>
        <p:blipFill>
          <a:blip r:embed="rId6"/>
          <a:stretch>
            <a:fillRect/>
          </a:stretch>
        </p:blipFill>
        <p:spPr>
          <a:xfrm>
            <a:off x="4139580" y="2749619"/>
            <a:ext cx="4549775" cy="2840990"/>
          </a:xfrm>
          <a:prstGeom prst="rect">
            <a:avLst/>
          </a:prstGeom>
        </p:spPr>
      </p:pic>
      <p:pic>
        <p:nvPicPr>
          <p:cNvPr id="10" name="图片 9">
            <a:extLst>
              <a:ext uri="{FF2B5EF4-FFF2-40B4-BE49-F238E27FC236}">
                <a16:creationId xmlns:a16="http://schemas.microsoft.com/office/drawing/2014/main" id="{89B14341-2DEE-9657-9E5C-6CCD0D4828AC}"/>
              </a:ext>
            </a:extLst>
          </p:cNvPr>
          <p:cNvPicPr>
            <a:picLocks noChangeAspect="1"/>
          </p:cNvPicPr>
          <p:nvPr/>
        </p:nvPicPr>
        <p:blipFill>
          <a:blip r:embed="rId7"/>
          <a:stretch>
            <a:fillRect/>
          </a:stretch>
        </p:blipFill>
        <p:spPr>
          <a:xfrm>
            <a:off x="4147692" y="2676244"/>
            <a:ext cx="4505102" cy="2902454"/>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354580"/>
            <a:ext cx="12181840" cy="241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354580"/>
            <a:ext cx="12192000" cy="2413000"/>
          </a:xfrm>
          <a:prstGeom prst="rect">
            <a:avLst/>
          </a:prstGeom>
          <a:solidFill>
            <a:srgbClr val="345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2573020" y="3099435"/>
            <a:ext cx="8428355" cy="922020"/>
          </a:xfrm>
          <a:prstGeom prst="rect">
            <a:avLst/>
          </a:prstGeom>
          <a:noFill/>
        </p:spPr>
        <p:txBody>
          <a:bodyPr wrap="square" rtlCol="0">
            <a:spAutoFit/>
          </a:bodyPr>
          <a:lstStyle/>
          <a:p>
            <a:pPr algn="ctr" defTabSz="914400">
              <a:defRPr/>
            </a:pPr>
            <a:r>
              <a:rPr lang="zh-CN" altLang="en-US" sz="5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四、系统演示</a:t>
            </a:r>
          </a:p>
        </p:txBody>
      </p:sp>
      <p:pic>
        <p:nvPicPr>
          <p:cNvPr id="46" name="图片 45" descr="图标&#10;&#10;描述已自动生成"/>
          <p:cNvPicPr/>
          <p:nvPr/>
        </p:nvPicPr>
        <p:blipFill>
          <a:blip r:embed="rId3"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标&#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47406" y="457376"/>
            <a:ext cx="1672919" cy="222446"/>
          </a:xfrm>
          <a:prstGeom prst="rect">
            <a:avLst/>
          </a:prstGeom>
        </p:spPr>
      </p:pic>
      <p:sp>
        <p:nvSpPr>
          <p:cNvPr id="6" name="平行四边形 5"/>
          <p:cNvSpPr/>
          <p:nvPr/>
        </p:nvSpPr>
        <p:spPr>
          <a:xfrm>
            <a:off x="304914" y="909780"/>
            <a:ext cx="3167439"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7" name="文本框 6"/>
          <p:cNvSpPr txBox="1"/>
          <p:nvPr/>
        </p:nvSpPr>
        <p:spPr>
          <a:xfrm>
            <a:off x="504007" y="457376"/>
            <a:ext cx="2009500" cy="830997"/>
          </a:xfrm>
          <a:prstGeom prst="rect">
            <a:avLst/>
          </a:prstGeom>
          <a:noFill/>
        </p:spPr>
        <p:txBody>
          <a:bodyPr wrap="square" rtlCol="0">
            <a:spAutoFit/>
          </a:bodyPr>
          <a:lstStyle/>
          <a:p>
            <a:pPr algn="ct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业务流程（回顾）</a:t>
            </a:r>
          </a:p>
        </p:txBody>
      </p:sp>
      <p:sp>
        <p:nvSpPr>
          <p:cNvPr id="8" name="任意多边形: 形状 7"/>
          <p:cNvSpPr/>
          <p:nvPr/>
        </p:nvSpPr>
        <p:spPr>
          <a:xfrm>
            <a:off x="304914" y="897151"/>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平行四边形 8"/>
          <p:cNvSpPr/>
          <p:nvPr/>
        </p:nvSpPr>
        <p:spPr>
          <a:xfrm>
            <a:off x="2712599" y="712183"/>
            <a:ext cx="1970519" cy="191423"/>
          </a:xfrm>
          <a:prstGeom prst="parallelogram">
            <a:avLst>
              <a:gd name="adj" fmla="val 83411"/>
            </a:avLst>
          </a:prstGeom>
          <a:gradFill flip="none" rotWithShape="1">
            <a:gsLst>
              <a:gs pos="0">
                <a:srgbClr val="004CC1">
                  <a:alpha val="50000"/>
                </a:srgbClr>
              </a:gs>
              <a:gs pos="100000">
                <a:srgbClr val="018BFF">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74" name="任意多边形: 形状 73"/>
          <p:cNvSpPr/>
          <p:nvPr/>
        </p:nvSpPr>
        <p:spPr>
          <a:xfrm>
            <a:off x="851636" y="2133562"/>
            <a:ext cx="10141879" cy="2972169"/>
          </a:xfrm>
          <a:custGeom>
            <a:avLst/>
            <a:gdLst>
              <a:gd name="connsiteX0" fmla="*/ 0 w 10144520"/>
              <a:gd name="connsiteY0" fmla="*/ 0 h 2972943"/>
              <a:gd name="connsiteX1" fmla="*/ 118181 w 10144520"/>
              <a:gd name="connsiteY1" fmla="*/ 44330 h 2972943"/>
              <a:gd name="connsiteX2" fmla="*/ 5072260 w 10144520"/>
              <a:gd name="connsiteY2" fmla="*/ 645860 h 2972943"/>
              <a:gd name="connsiteX3" fmla="*/ 10026339 w 10144520"/>
              <a:gd name="connsiteY3" fmla="*/ 44330 h 2972943"/>
              <a:gd name="connsiteX4" fmla="*/ 10144520 w 10144520"/>
              <a:gd name="connsiteY4" fmla="*/ 0 h 2972943"/>
              <a:gd name="connsiteX5" fmla="*/ 10144520 w 10144520"/>
              <a:gd name="connsiteY5" fmla="*/ 2972943 h 2972943"/>
              <a:gd name="connsiteX6" fmla="*/ 10026339 w 10144520"/>
              <a:gd name="connsiteY6" fmla="*/ 2928612 h 2972943"/>
              <a:gd name="connsiteX7" fmla="*/ 5072260 w 10144520"/>
              <a:gd name="connsiteY7" fmla="*/ 2327082 h 2972943"/>
              <a:gd name="connsiteX8" fmla="*/ 118181 w 10144520"/>
              <a:gd name="connsiteY8" fmla="*/ 2928612 h 2972943"/>
              <a:gd name="connsiteX9" fmla="*/ 0 w 10144520"/>
              <a:gd name="connsiteY9" fmla="*/ 2972943 h 2972943"/>
              <a:gd name="connsiteX10" fmla="*/ 0 w 10144520"/>
              <a:gd name="connsiteY10" fmla="*/ 0 h 2972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44520" h="2972943">
                <a:moveTo>
                  <a:pt x="0" y="0"/>
                </a:moveTo>
                <a:lnTo>
                  <a:pt x="118181" y="44330"/>
                </a:lnTo>
                <a:cubicBezTo>
                  <a:pt x="1134148" y="404961"/>
                  <a:pt x="2972769" y="645860"/>
                  <a:pt x="5072260" y="645860"/>
                </a:cubicBezTo>
                <a:cubicBezTo>
                  <a:pt x="7171752" y="645860"/>
                  <a:pt x="9010372" y="404961"/>
                  <a:pt x="10026339" y="44330"/>
                </a:cubicBezTo>
                <a:lnTo>
                  <a:pt x="10144520" y="0"/>
                </a:lnTo>
                <a:lnTo>
                  <a:pt x="10144520" y="2972943"/>
                </a:lnTo>
                <a:lnTo>
                  <a:pt x="10026339" y="2928612"/>
                </a:lnTo>
                <a:cubicBezTo>
                  <a:pt x="9010372" y="2567981"/>
                  <a:pt x="7171752" y="2327082"/>
                  <a:pt x="5072260" y="2327082"/>
                </a:cubicBezTo>
                <a:cubicBezTo>
                  <a:pt x="2972769" y="2327082"/>
                  <a:pt x="1134148" y="2567981"/>
                  <a:pt x="118181" y="2928612"/>
                </a:cubicBezTo>
                <a:lnTo>
                  <a:pt x="0" y="2972943"/>
                </a:lnTo>
                <a:lnTo>
                  <a:pt x="0" y="0"/>
                </a:lnTo>
                <a:close/>
              </a:path>
            </a:pathLst>
          </a:custGeom>
          <a:gradFill flip="none" rotWithShape="1">
            <a:gsLst>
              <a:gs pos="40000">
                <a:schemeClr val="accent1">
                  <a:alpha val="5000"/>
                </a:schemeClr>
              </a:gs>
              <a:gs pos="0">
                <a:schemeClr val="accent1">
                  <a:alpha val="0"/>
                </a:schemeClr>
              </a:gs>
              <a:gs pos="100000">
                <a:srgbClr val="1D78FA">
                  <a:alpha val="0"/>
                </a:srgbClr>
              </a:gs>
              <a:gs pos="59000">
                <a:srgbClr val="1D78FA">
                  <a:alpha val="5000"/>
                </a:srgbClr>
              </a:gs>
            </a:gsLst>
            <a:lin ang="0" scaled="0"/>
            <a:tileRect/>
          </a:gradFill>
          <a:ln w="12700" cap="flat" cmpd="sng" algn="ctr">
            <a:gradFill>
              <a:gsLst>
                <a:gs pos="0">
                  <a:schemeClr val="accent1">
                    <a:alpha val="0"/>
                  </a:schemeClr>
                </a:gs>
                <a:gs pos="100000">
                  <a:schemeClr val="accent1">
                    <a:alpha val="0"/>
                  </a:schemeClr>
                </a:gs>
                <a:gs pos="70000">
                  <a:schemeClr val="accent1">
                    <a:alpha val="60000"/>
                  </a:schemeClr>
                </a:gs>
                <a:gs pos="30000">
                  <a:schemeClr val="accent1">
                    <a:alpha val="60000"/>
                  </a:schemeClr>
                </a:gs>
              </a:gsLst>
              <a:lin ang="0" scaled="0"/>
            </a:gradFill>
            <a:prstDash val="solid"/>
            <a:miter lim="800000"/>
          </a:ln>
          <a:effectLst/>
        </p:spPr>
        <p:txBody>
          <a:bodyPr rtlCol="0" anchor="ctr"/>
          <a:lstStyle/>
          <a:p>
            <a:pPr algn="ctr"/>
            <a:endParaRPr lang="zh-CN" altLang="en-US" kern="0" dirty="0">
              <a:solidFill>
                <a:prstClr val="white"/>
              </a:solidFill>
              <a:latin typeface="Roboto"/>
              <a:ea typeface="思源黑体 CN Regular"/>
            </a:endParaRPr>
          </a:p>
        </p:txBody>
      </p:sp>
      <p:sp>
        <p:nvSpPr>
          <p:cNvPr id="3" name="圆角矩形 2"/>
          <p:cNvSpPr/>
          <p:nvPr/>
        </p:nvSpPr>
        <p:spPr>
          <a:xfrm>
            <a:off x="1943288" y="2638206"/>
            <a:ext cx="874395" cy="433705"/>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开始</a:t>
            </a:r>
          </a:p>
        </p:txBody>
      </p:sp>
      <p:sp>
        <p:nvSpPr>
          <p:cNvPr id="4" name="矩形 3"/>
          <p:cNvSpPr/>
          <p:nvPr/>
        </p:nvSpPr>
        <p:spPr>
          <a:xfrm>
            <a:off x="3821444" y="2549624"/>
            <a:ext cx="1369695" cy="56769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网上申报</a:t>
            </a:r>
          </a:p>
        </p:txBody>
      </p:sp>
      <p:sp>
        <p:nvSpPr>
          <p:cNvPr id="10" name="矩形 9"/>
          <p:cNvSpPr/>
          <p:nvPr/>
        </p:nvSpPr>
        <p:spPr>
          <a:xfrm>
            <a:off x="6028277" y="2545469"/>
            <a:ext cx="1369695" cy="5760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综合受理</a:t>
            </a:r>
          </a:p>
        </p:txBody>
      </p:sp>
      <p:sp>
        <p:nvSpPr>
          <p:cNvPr id="16" name="矩形 15"/>
          <p:cNvSpPr/>
          <p:nvPr/>
        </p:nvSpPr>
        <p:spPr>
          <a:xfrm>
            <a:off x="8313238" y="2556264"/>
            <a:ext cx="1369695" cy="5760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统一核查</a:t>
            </a:r>
          </a:p>
        </p:txBody>
      </p:sp>
      <p:sp>
        <p:nvSpPr>
          <p:cNvPr id="17" name="矩形 16"/>
          <p:cNvSpPr/>
          <p:nvPr/>
        </p:nvSpPr>
        <p:spPr>
          <a:xfrm>
            <a:off x="8304098" y="3888835"/>
            <a:ext cx="1369695" cy="5760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并联审批</a:t>
            </a:r>
          </a:p>
        </p:txBody>
      </p:sp>
      <p:sp>
        <p:nvSpPr>
          <p:cNvPr id="21" name="矩形 20"/>
          <p:cNvSpPr/>
          <p:nvPr/>
        </p:nvSpPr>
        <p:spPr>
          <a:xfrm>
            <a:off x="6028276" y="3888835"/>
            <a:ext cx="1369695" cy="5760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各业务系统审批</a:t>
            </a:r>
          </a:p>
        </p:txBody>
      </p:sp>
      <p:sp>
        <p:nvSpPr>
          <p:cNvPr id="31" name="矩形 30"/>
          <p:cNvSpPr/>
          <p:nvPr/>
        </p:nvSpPr>
        <p:spPr>
          <a:xfrm>
            <a:off x="3791597" y="3888835"/>
            <a:ext cx="1369695" cy="5760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办件完结</a:t>
            </a:r>
          </a:p>
        </p:txBody>
      </p:sp>
      <p:sp>
        <p:nvSpPr>
          <p:cNvPr id="32" name="圆角矩形 31"/>
          <p:cNvSpPr/>
          <p:nvPr/>
        </p:nvSpPr>
        <p:spPr>
          <a:xfrm>
            <a:off x="1943287" y="3959982"/>
            <a:ext cx="874395" cy="433705"/>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结束</a:t>
            </a:r>
          </a:p>
        </p:txBody>
      </p:sp>
      <p:cxnSp>
        <p:nvCxnSpPr>
          <p:cNvPr id="33" name="直接箭头连接符 32"/>
          <p:cNvCxnSpPr>
            <a:stCxn id="3" idx="3"/>
          </p:cNvCxnSpPr>
          <p:nvPr/>
        </p:nvCxnSpPr>
        <p:spPr>
          <a:xfrm>
            <a:off x="2817683" y="2855059"/>
            <a:ext cx="1047303" cy="0"/>
          </a:xfrm>
          <a:prstGeom prst="straightConnector1">
            <a:avLst/>
          </a:prstGeom>
          <a:ln w="19050">
            <a:solidFill>
              <a:srgbClr val="1A6AD3"/>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4" name="直接箭头连接符 33"/>
          <p:cNvCxnSpPr>
            <a:cxnSpLocks/>
            <a:endCxn id="10" idx="1"/>
          </p:cNvCxnSpPr>
          <p:nvPr/>
        </p:nvCxnSpPr>
        <p:spPr>
          <a:xfrm flipV="1">
            <a:off x="5179709" y="2833469"/>
            <a:ext cx="848568" cy="21590"/>
          </a:xfrm>
          <a:prstGeom prst="straightConnector1">
            <a:avLst/>
          </a:prstGeom>
          <a:ln w="19050">
            <a:solidFill>
              <a:srgbClr val="1A6AD3"/>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7" name="直接箭头连接符 36"/>
          <p:cNvCxnSpPr>
            <a:stCxn id="16" idx="2"/>
            <a:endCxn id="17" idx="0"/>
          </p:cNvCxnSpPr>
          <p:nvPr/>
        </p:nvCxnSpPr>
        <p:spPr>
          <a:xfrm flipH="1">
            <a:off x="8988946" y="3132264"/>
            <a:ext cx="9140" cy="756571"/>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2" name="椭圆 11">
            <a:extLst>
              <a:ext uri="{FF2B5EF4-FFF2-40B4-BE49-F238E27FC236}">
                <a16:creationId xmlns:a16="http://schemas.microsoft.com/office/drawing/2014/main" id="{A05AB652-5824-283F-B699-AA1E071CA207}"/>
              </a:ext>
            </a:extLst>
          </p:cNvPr>
          <p:cNvSpPr/>
          <p:nvPr/>
        </p:nvSpPr>
        <p:spPr>
          <a:xfrm>
            <a:off x="3093464" y="1557312"/>
            <a:ext cx="1208787" cy="42551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a:t>企业</a:t>
            </a:r>
          </a:p>
        </p:txBody>
      </p:sp>
      <p:cxnSp>
        <p:nvCxnSpPr>
          <p:cNvPr id="18" name="直接箭头连接符 17">
            <a:extLst>
              <a:ext uri="{FF2B5EF4-FFF2-40B4-BE49-F238E27FC236}">
                <a16:creationId xmlns:a16="http://schemas.microsoft.com/office/drawing/2014/main" id="{47BE18A2-B1A4-4B05-5D74-0C3B549CFC9E}"/>
              </a:ext>
            </a:extLst>
          </p:cNvPr>
          <p:cNvCxnSpPr>
            <a:cxnSpLocks/>
            <a:stCxn id="4" idx="0"/>
            <a:endCxn id="12" idx="4"/>
          </p:cNvCxnSpPr>
          <p:nvPr/>
        </p:nvCxnSpPr>
        <p:spPr>
          <a:xfrm flipH="1" flipV="1">
            <a:off x="3697858" y="1982823"/>
            <a:ext cx="808434" cy="5668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椭圆 23">
            <a:extLst>
              <a:ext uri="{FF2B5EF4-FFF2-40B4-BE49-F238E27FC236}">
                <a16:creationId xmlns:a16="http://schemas.microsoft.com/office/drawing/2014/main" id="{F79BEBDF-03C4-226C-AF3D-53F7F5ED4E7C}"/>
              </a:ext>
            </a:extLst>
          </p:cNvPr>
          <p:cNvSpPr/>
          <p:nvPr/>
        </p:nvSpPr>
        <p:spPr>
          <a:xfrm>
            <a:off x="4565087" y="1538396"/>
            <a:ext cx="1329875" cy="4586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a:t>两个入口</a:t>
            </a:r>
          </a:p>
        </p:txBody>
      </p:sp>
      <p:cxnSp>
        <p:nvCxnSpPr>
          <p:cNvPr id="30" name="直接箭头连接符 29">
            <a:extLst>
              <a:ext uri="{FF2B5EF4-FFF2-40B4-BE49-F238E27FC236}">
                <a16:creationId xmlns:a16="http://schemas.microsoft.com/office/drawing/2014/main" id="{F8B104FB-8460-9F0C-50D2-9E6352AF8E95}"/>
              </a:ext>
            </a:extLst>
          </p:cNvPr>
          <p:cNvCxnSpPr>
            <a:stCxn id="10" idx="3"/>
            <a:endCxn id="16" idx="1"/>
          </p:cNvCxnSpPr>
          <p:nvPr/>
        </p:nvCxnSpPr>
        <p:spPr>
          <a:xfrm>
            <a:off x="7397972" y="2833469"/>
            <a:ext cx="915266" cy="10795"/>
          </a:xfrm>
          <a:prstGeom prst="straightConnector1">
            <a:avLst/>
          </a:prstGeom>
          <a:ln w="28575">
            <a:solidFill>
              <a:srgbClr val="F1F4FB"/>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接箭头连接符 47">
            <a:extLst>
              <a:ext uri="{FF2B5EF4-FFF2-40B4-BE49-F238E27FC236}">
                <a16:creationId xmlns:a16="http://schemas.microsoft.com/office/drawing/2014/main" id="{93FF4304-3100-C312-E293-5FD6125EB31D}"/>
              </a:ext>
            </a:extLst>
          </p:cNvPr>
          <p:cNvCxnSpPr>
            <a:cxnSpLocks/>
            <a:stCxn id="4" idx="0"/>
            <a:endCxn id="24" idx="4"/>
          </p:cNvCxnSpPr>
          <p:nvPr/>
        </p:nvCxnSpPr>
        <p:spPr>
          <a:xfrm flipV="1">
            <a:off x="4506292" y="1997064"/>
            <a:ext cx="723733" cy="552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椭圆 51">
            <a:extLst>
              <a:ext uri="{FF2B5EF4-FFF2-40B4-BE49-F238E27FC236}">
                <a16:creationId xmlns:a16="http://schemas.microsoft.com/office/drawing/2014/main" id="{4140754E-181C-A743-26A4-5E800290EAAA}"/>
              </a:ext>
            </a:extLst>
          </p:cNvPr>
          <p:cNvSpPr/>
          <p:nvPr/>
        </p:nvSpPr>
        <p:spPr>
          <a:xfrm>
            <a:off x="7488763" y="1446186"/>
            <a:ext cx="1031132" cy="4586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a:t>综窗</a:t>
            </a:r>
          </a:p>
        </p:txBody>
      </p:sp>
      <p:cxnSp>
        <p:nvCxnSpPr>
          <p:cNvPr id="54" name="直接箭头连接符 53">
            <a:extLst>
              <a:ext uri="{FF2B5EF4-FFF2-40B4-BE49-F238E27FC236}">
                <a16:creationId xmlns:a16="http://schemas.microsoft.com/office/drawing/2014/main" id="{3105FBFF-14E8-EDD0-CD82-4669C8FF325E}"/>
              </a:ext>
            </a:extLst>
          </p:cNvPr>
          <p:cNvCxnSpPr>
            <a:stCxn id="10" idx="0"/>
            <a:endCxn id="52" idx="4"/>
          </p:cNvCxnSpPr>
          <p:nvPr/>
        </p:nvCxnSpPr>
        <p:spPr>
          <a:xfrm flipV="1">
            <a:off x="6713125" y="1904854"/>
            <a:ext cx="1291204" cy="6406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直接箭头连接符 55">
            <a:extLst>
              <a:ext uri="{FF2B5EF4-FFF2-40B4-BE49-F238E27FC236}">
                <a16:creationId xmlns:a16="http://schemas.microsoft.com/office/drawing/2014/main" id="{86B8C744-AA2C-9D21-6CF4-1FFF8843465F}"/>
              </a:ext>
            </a:extLst>
          </p:cNvPr>
          <p:cNvCxnSpPr>
            <a:stCxn id="16" idx="0"/>
            <a:endCxn id="52" idx="4"/>
          </p:cNvCxnSpPr>
          <p:nvPr/>
        </p:nvCxnSpPr>
        <p:spPr>
          <a:xfrm flipH="1" flipV="1">
            <a:off x="8004329" y="1904854"/>
            <a:ext cx="993757" cy="6514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直接箭头连接符 61">
            <a:extLst>
              <a:ext uri="{FF2B5EF4-FFF2-40B4-BE49-F238E27FC236}">
                <a16:creationId xmlns:a16="http://schemas.microsoft.com/office/drawing/2014/main" id="{CF4B8099-522D-ADF2-64C1-9FEE1E93EFFD}"/>
              </a:ext>
            </a:extLst>
          </p:cNvPr>
          <p:cNvCxnSpPr>
            <a:stCxn id="17" idx="1"/>
            <a:endCxn id="21" idx="3"/>
          </p:cNvCxnSpPr>
          <p:nvPr/>
        </p:nvCxnSpPr>
        <p:spPr>
          <a:xfrm flipH="1">
            <a:off x="7397971" y="4176835"/>
            <a:ext cx="90612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5" name="直接箭头连接符 64">
            <a:extLst>
              <a:ext uri="{FF2B5EF4-FFF2-40B4-BE49-F238E27FC236}">
                <a16:creationId xmlns:a16="http://schemas.microsoft.com/office/drawing/2014/main" id="{4B5D1AC4-3B80-D9F0-4253-AA3B35026B0F}"/>
              </a:ext>
            </a:extLst>
          </p:cNvPr>
          <p:cNvCxnSpPr>
            <a:stCxn id="31" idx="1"/>
            <a:endCxn id="32" idx="3"/>
          </p:cNvCxnSpPr>
          <p:nvPr/>
        </p:nvCxnSpPr>
        <p:spPr>
          <a:xfrm flipH="1">
            <a:off x="2817682" y="4176835"/>
            <a:ext cx="97391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7" name="直接箭头连接符 66">
            <a:extLst>
              <a:ext uri="{FF2B5EF4-FFF2-40B4-BE49-F238E27FC236}">
                <a16:creationId xmlns:a16="http://schemas.microsoft.com/office/drawing/2014/main" id="{21BD0807-9D83-D225-2739-6D0A7E872079}"/>
              </a:ext>
            </a:extLst>
          </p:cNvPr>
          <p:cNvCxnSpPr>
            <a:stCxn id="21" idx="1"/>
            <a:endCxn id="31" idx="3"/>
          </p:cNvCxnSpPr>
          <p:nvPr/>
        </p:nvCxnSpPr>
        <p:spPr>
          <a:xfrm flipH="1">
            <a:off x="5161292" y="4176835"/>
            <a:ext cx="866984"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7" name="矩形: 圆角 76">
            <a:extLst>
              <a:ext uri="{FF2B5EF4-FFF2-40B4-BE49-F238E27FC236}">
                <a16:creationId xmlns:a16="http://schemas.microsoft.com/office/drawing/2014/main" id="{AE1C444D-88E6-D786-4ACA-C4098BE0537B}"/>
              </a:ext>
            </a:extLst>
          </p:cNvPr>
          <p:cNvSpPr/>
          <p:nvPr/>
        </p:nvSpPr>
        <p:spPr>
          <a:xfrm>
            <a:off x="4696256" y="5020808"/>
            <a:ext cx="4033733" cy="11460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200" dirty="0"/>
              <a:t>消防安全检查：使用原系统审批</a:t>
            </a:r>
            <a:endParaRPr lang="en-US" altLang="zh-CN" sz="1200" dirty="0"/>
          </a:p>
          <a:p>
            <a:r>
              <a:rPr lang="zh-CN" altLang="en-US" sz="1200" dirty="0"/>
              <a:t>食品经营许可</a:t>
            </a:r>
            <a:r>
              <a:rPr lang="en-US" altLang="zh-CN" sz="1200" dirty="0"/>
              <a:t>/</a:t>
            </a:r>
            <a:r>
              <a:rPr lang="zh-CN" altLang="en-US" sz="1200" dirty="0"/>
              <a:t>预包装备案：使用原系统审批</a:t>
            </a:r>
            <a:endParaRPr lang="en-US" altLang="zh-CN" sz="1200" dirty="0"/>
          </a:p>
          <a:p>
            <a:r>
              <a:rPr lang="zh-CN" altLang="en-US" sz="1200" dirty="0"/>
              <a:t>药品经营许可：使用原系统审批</a:t>
            </a:r>
            <a:endParaRPr lang="en-US" altLang="zh-CN" sz="1200" dirty="0"/>
          </a:p>
          <a:p>
            <a:r>
              <a:rPr lang="zh-CN" altLang="en-US" sz="1200" dirty="0"/>
              <a:t>户外招牌设施设置规范管理：使用一件事系统管理</a:t>
            </a:r>
          </a:p>
        </p:txBody>
      </p:sp>
      <p:cxnSp>
        <p:nvCxnSpPr>
          <p:cNvPr id="79" name="直接箭头连接符 78">
            <a:extLst>
              <a:ext uri="{FF2B5EF4-FFF2-40B4-BE49-F238E27FC236}">
                <a16:creationId xmlns:a16="http://schemas.microsoft.com/office/drawing/2014/main" id="{67615A41-6DF6-B74D-F8CC-D00367C4BDEC}"/>
              </a:ext>
            </a:extLst>
          </p:cNvPr>
          <p:cNvCxnSpPr>
            <a:stCxn id="21" idx="2"/>
            <a:endCxn id="77" idx="0"/>
          </p:cNvCxnSpPr>
          <p:nvPr/>
        </p:nvCxnSpPr>
        <p:spPr>
          <a:xfrm flipH="1">
            <a:off x="6713123" y="4464835"/>
            <a:ext cx="1" cy="55597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477953"/>
      </p:ext>
    </p:extLst>
  </p:cSld>
  <p:clrMapOvr>
    <a:masterClrMapping/>
  </p:clrMapOvr>
  <mc:AlternateContent xmlns:mc="http://schemas.openxmlformats.org/markup-compatibility/2006" xmlns:p14="http://schemas.microsoft.com/office/powerpoint/2010/main">
    <mc:Choice Requires="p14">
      <p:transition spd="slow" p14:dur="12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fade">
                                      <p:cBhvr>
                                        <p:cTn id="16" dur="500"/>
                                        <p:tgtEl>
                                          <p:spTgt spid="4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fade">
                                      <p:cBhvr>
                                        <p:cTn id="21" dur="500"/>
                                        <p:tgtEl>
                                          <p:spTgt spid="52"/>
                                        </p:tgtEl>
                                      </p:cBhvr>
                                    </p:animEffect>
                                  </p:childTnLst>
                                </p:cTn>
                              </p:par>
                              <p:par>
                                <p:cTn id="22" presetID="10" presetClass="entr" presetSubtype="0" fill="hold" nodeType="with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fade">
                                      <p:cBhvr>
                                        <p:cTn id="24" dur="500"/>
                                        <p:tgtEl>
                                          <p:spTgt spid="54"/>
                                        </p:tgtEl>
                                      </p:cBhvr>
                                    </p:animEffect>
                                  </p:childTnLst>
                                </p:cTn>
                              </p:par>
                              <p:par>
                                <p:cTn id="25" presetID="10" presetClass="entr" presetSubtype="0" fill="hold" nodeType="with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fade">
                                      <p:cBhvr>
                                        <p:cTn id="27" dur="500"/>
                                        <p:tgtEl>
                                          <p:spTgt spid="5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7"/>
                                        </p:tgtEl>
                                        <p:attrNameLst>
                                          <p:attrName>style.visibility</p:attrName>
                                        </p:attrNameLst>
                                      </p:cBhvr>
                                      <p:to>
                                        <p:strVal val="visible"/>
                                      </p:to>
                                    </p:set>
                                    <p:animEffect transition="in" filter="fade">
                                      <p:cBhvr>
                                        <p:cTn id="32" dur="500"/>
                                        <p:tgtEl>
                                          <p:spTgt spid="77"/>
                                        </p:tgtEl>
                                      </p:cBhvr>
                                    </p:animEffect>
                                  </p:childTnLst>
                                </p:cTn>
                              </p:par>
                              <p:par>
                                <p:cTn id="33" presetID="10" presetClass="entr" presetSubtype="0" fill="hold" nodeType="withEffect">
                                  <p:stCondLst>
                                    <p:cond delay="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4" grpId="0" animBg="1"/>
      <p:bldP spid="52" grpId="0" animBg="1"/>
      <p:bldP spid="7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标&#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47406" y="457376"/>
            <a:ext cx="1672919" cy="222446"/>
          </a:xfrm>
          <a:prstGeom prst="rect">
            <a:avLst/>
          </a:prstGeom>
        </p:spPr>
      </p:pic>
      <p:sp>
        <p:nvSpPr>
          <p:cNvPr id="6" name="平行四边形 5"/>
          <p:cNvSpPr/>
          <p:nvPr/>
        </p:nvSpPr>
        <p:spPr>
          <a:xfrm>
            <a:off x="304914" y="909780"/>
            <a:ext cx="3167439"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7" name="文本框 6"/>
          <p:cNvSpPr txBox="1"/>
          <p:nvPr/>
        </p:nvSpPr>
        <p:spPr>
          <a:xfrm>
            <a:off x="504007" y="457376"/>
            <a:ext cx="2009500" cy="461665"/>
          </a:xfrm>
          <a:prstGeom prst="rect">
            <a:avLst/>
          </a:prstGeom>
          <a:noFill/>
        </p:spPr>
        <p:txBody>
          <a:bodyPr wrap="square" rtlCol="0">
            <a:spAutoFit/>
          </a:bodyPr>
          <a:lstStyle/>
          <a:p>
            <a:pPr algn="ct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交流群</a:t>
            </a:r>
          </a:p>
        </p:txBody>
      </p:sp>
      <p:sp>
        <p:nvSpPr>
          <p:cNvPr id="8" name="任意多边形: 形状 7"/>
          <p:cNvSpPr/>
          <p:nvPr/>
        </p:nvSpPr>
        <p:spPr>
          <a:xfrm>
            <a:off x="304914" y="897151"/>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平行四边形 8"/>
          <p:cNvSpPr/>
          <p:nvPr/>
        </p:nvSpPr>
        <p:spPr>
          <a:xfrm>
            <a:off x="2712599" y="712183"/>
            <a:ext cx="1970519" cy="191423"/>
          </a:xfrm>
          <a:prstGeom prst="parallelogram">
            <a:avLst>
              <a:gd name="adj" fmla="val 83411"/>
            </a:avLst>
          </a:prstGeom>
          <a:gradFill flip="none" rotWithShape="1">
            <a:gsLst>
              <a:gs pos="0">
                <a:srgbClr val="004CC1">
                  <a:alpha val="50000"/>
                </a:srgbClr>
              </a:gs>
              <a:gs pos="100000">
                <a:srgbClr val="018BFF">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pic>
        <p:nvPicPr>
          <p:cNvPr id="19" name="图片 18">
            <a:extLst>
              <a:ext uri="{FF2B5EF4-FFF2-40B4-BE49-F238E27FC236}">
                <a16:creationId xmlns:a16="http://schemas.microsoft.com/office/drawing/2014/main" id="{874C0350-FBB2-749B-EA00-6727DE9505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8562" y="0"/>
            <a:ext cx="4734876" cy="6858000"/>
          </a:xfrm>
          <a:prstGeom prst="rect">
            <a:avLst/>
          </a:prstGeom>
        </p:spPr>
      </p:pic>
    </p:spTree>
    <p:extLst>
      <p:ext uri="{BB962C8B-B14F-4D97-AF65-F5344CB8AC3E}">
        <p14:creationId xmlns:p14="http://schemas.microsoft.com/office/powerpoint/2010/main" val="1480156982"/>
      </p:ext>
    </p:extLst>
  </p:cSld>
  <p:clrMapOvr>
    <a:masterClrMapping/>
  </p:clrMapOvr>
  <mc:AlternateContent xmlns:mc="http://schemas.openxmlformats.org/markup-compatibility/2006" xmlns:p14="http://schemas.microsoft.com/office/powerpoint/2010/main">
    <mc:Choice Requires="p14">
      <p:transition spd="slow" p14:dur="12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rotWithShape="1">
          <a:blip r:embed="rId3" cstate="print">
            <a:extLst>
              <a:ext uri="{28A0092B-C50C-407E-A947-70E740481C1C}">
                <a14:useLocalDpi xmlns:a14="http://schemas.microsoft.com/office/drawing/2010/main" val="0"/>
              </a:ext>
            </a:extLst>
          </a:blip>
          <a:srcRect r="15501"/>
          <a:stretch>
            <a:fillRect/>
          </a:stretch>
        </p:blipFill>
        <p:spPr>
          <a:xfrm>
            <a:off x="-43042" y="100"/>
            <a:ext cx="3259553" cy="6868124"/>
          </a:xfrm>
          <a:prstGeom prst="rect">
            <a:avLst/>
          </a:prstGeom>
        </p:spPr>
      </p:pic>
      <p:sp>
        <p:nvSpPr>
          <p:cNvPr id="20" name="文本框 19"/>
          <p:cNvSpPr txBox="1"/>
          <p:nvPr/>
        </p:nvSpPr>
        <p:spPr>
          <a:xfrm>
            <a:off x="193045" y="549510"/>
            <a:ext cx="1727694" cy="646163"/>
          </a:xfrm>
          <a:prstGeom prst="rect">
            <a:avLst/>
          </a:prstGeom>
          <a:noFill/>
        </p:spPr>
        <p:txBody>
          <a:bodyPr wrap="square" rtlCol="0">
            <a:spAutoFit/>
          </a:bodyPr>
          <a:lstStyle/>
          <a:p>
            <a:pPr algn="ctr" defTabSz="914400">
              <a:defRPr/>
            </a:pPr>
            <a:r>
              <a:rPr lang="zh-CN" altLang="en-US" sz="3600" b="1" spc="6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目录</a:t>
            </a:r>
          </a:p>
        </p:txBody>
      </p:sp>
      <p:sp>
        <p:nvSpPr>
          <p:cNvPr id="21" name="文本框 20"/>
          <p:cNvSpPr txBox="1"/>
          <p:nvPr/>
        </p:nvSpPr>
        <p:spPr>
          <a:xfrm>
            <a:off x="409007" y="1340369"/>
            <a:ext cx="1727694" cy="400006"/>
          </a:xfrm>
          <a:prstGeom prst="rect">
            <a:avLst/>
          </a:prstGeom>
          <a:noFill/>
        </p:spPr>
        <p:txBody>
          <a:bodyPr wrap="square" rtlCol="0">
            <a:spAutoFit/>
          </a:bodyPr>
          <a:lstStyle/>
          <a:p>
            <a:pPr algn="ctr" defTabSz="914400">
              <a:defRPr/>
            </a:pPr>
            <a:r>
              <a:rPr lang="en-US" altLang="zh-CN" sz="2000" b="1" spc="3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CATALOG</a:t>
            </a:r>
            <a:endParaRPr lang="zh-CN" altLang="en-US" sz="2000" b="1" spc="30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6" name="文本框 25"/>
          <p:cNvSpPr txBox="1"/>
          <p:nvPr/>
        </p:nvSpPr>
        <p:spPr>
          <a:xfrm>
            <a:off x="-166891" y="1729425"/>
            <a:ext cx="2663528" cy="261542"/>
          </a:xfrm>
          <a:prstGeom prst="rect">
            <a:avLst/>
          </a:prstGeom>
          <a:noFill/>
        </p:spPr>
        <p:txBody>
          <a:bodyPr wrap="square" rtlCol="0">
            <a:spAutoFit/>
          </a:bodyPr>
          <a:lstStyle/>
          <a:p>
            <a:pPr algn="ctr" defTabSz="914400">
              <a:defRPr/>
            </a:pPr>
            <a:r>
              <a:rPr lang="en-US" altLang="zh-CN" sz="1100" spc="1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YINHAI ONLINE</a:t>
            </a:r>
            <a:endParaRPr lang="zh-CN" altLang="en-US" sz="1100" spc="10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3" name="直接连接符 2"/>
          <p:cNvCxnSpPr/>
          <p:nvPr/>
        </p:nvCxnSpPr>
        <p:spPr>
          <a:xfrm>
            <a:off x="552982" y="2277204"/>
            <a:ext cx="575898" cy="0"/>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27" name="图片 26" descr="图标&#10;&#10;描述已自动生成"/>
          <p:cNvPicPr/>
          <p:nvPr/>
        </p:nvPicPr>
        <p:blipFill>
          <a:blip r:embed="rId4"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
        <p:nvSpPr>
          <p:cNvPr id="33" name="文本框 32"/>
          <p:cNvSpPr txBox="1"/>
          <p:nvPr/>
        </p:nvSpPr>
        <p:spPr>
          <a:xfrm>
            <a:off x="3613497" y="1436806"/>
            <a:ext cx="987694" cy="461545"/>
          </a:xfrm>
          <a:prstGeom prst="rect">
            <a:avLst/>
          </a:prstGeom>
          <a:noFill/>
        </p:spPr>
        <p:txBody>
          <a:bodyPr wrap="square" rtlCol="0">
            <a:spAutoFit/>
          </a:bodyPr>
          <a:lstStyle/>
          <a:p>
            <a:pPr algn="ctr" defTabSz="914400">
              <a:defRPr/>
            </a:pPr>
            <a:r>
              <a:rPr lang="en-US" altLang="zh-CN" sz="2400" spc="-150" dirty="0">
                <a:solidFill>
                  <a:srgbClr val="0A3DAC"/>
                </a:solidFill>
                <a:latin typeface="Bahnschrift" panose="020B0502040204020203" pitchFamily="34" charset="0"/>
                <a:ea typeface="微软雅黑" panose="020B0503020204020204" pitchFamily="34" charset="-122"/>
                <a:cs typeface="LingWai SC Medium" panose="03050602040302020204" pitchFamily="66" charset="-122"/>
              </a:rPr>
              <a:t>01</a:t>
            </a:r>
            <a:endParaRPr lang="zh-CN" altLang="en-US" sz="2400" spc="-150" dirty="0">
              <a:solidFill>
                <a:srgbClr val="0A3DAC"/>
              </a:solidFill>
              <a:latin typeface="Bahnschrift" panose="020B0502040204020203" pitchFamily="34" charset="0"/>
              <a:ea typeface="微软雅黑" panose="020B0503020204020204" pitchFamily="34" charset="-122"/>
              <a:cs typeface="LingWai SC Medium" panose="03050602040302020204" pitchFamily="66" charset="-122"/>
            </a:endParaRPr>
          </a:p>
        </p:txBody>
      </p:sp>
      <p:sp>
        <p:nvSpPr>
          <p:cNvPr id="40" name="文本框 39"/>
          <p:cNvSpPr txBox="1"/>
          <p:nvPr/>
        </p:nvSpPr>
        <p:spPr>
          <a:xfrm>
            <a:off x="3657078" y="1940716"/>
            <a:ext cx="2009500" cy="369236"/>
          </a:xfrm>
          <a:prstGeom prst="rect">
            <a:avLst/>
          </a:prstGeom>
          <a:noFill/>
        </p:spPr>
        <p:txBody>
          <a:bodyPr wrap="square" rtlCol="0">
            <a:spAutoFit/>
          </a:bodyPr>
          <a:lstStyle/>
          <a:p>
            <a:pPr algn="ctr" defTabSz="914400">
              <a:defRPr/>
            </a:pPr>
            <a:r>
              <a:rPr lang="zh-CN" altLang="en-US" sz="18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系统总体介绍</a:t>
            </a:r>
          </a:p>
        </p:txBody>
      </p:sp>
      <p:cxnSp>
        <p:nvCxnSpPr>
          <p:cNvPr id="41" name="直接连接符 40"/>
          <p:cNvCxnSpPr/>
          <p:nvPr/>
        </p:nvCxnSpPr>
        <p:spPr>
          <a:xfrm>
            <a:off x="3901445" y="1868729"/>
            <a:ext cx="3023465" cy="0"/>
          </a:xfrm>
          <a:prstGeom prst="line">
            <a:avLst/>
          </a:prstGeom>
          <a:ln w="19050">
            <a:gradFill>
              <a:gsLst>
                <a:gs pos="0">
                  <a:schemeClr val="accent1">
                    <a:lumMod val="5000"/>
                    <a:lumOff val="95000"/>
                  </a:schemeClr>
                </a:gs>
                <a:gs pos="54000">
                  <a:schemeClr val="accent1">
                    <a:lumMod val="45000"/>
                    <a:lumOff val="55000"/>
                    <a:alpha val="40000"/>
                  </a:schemeClr>
                </a:gs>
                <a:gs pos="100000">
                  <a:schemeClr val="accent1">
                    <a:lumMod val="30000"/>
                    <a:lumOff val="70000"/>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30" name="文本框 29"/>
          <p:cNvSpPr txBox="1"/>
          <p:nvPr/>
        </p:nvSpPr>
        <p:spPr>
          <a:xfrm>
            <a:off x="7722371" y="1436806"/>
            <a:ext cx="987694" cy="461545"/>
          </a:xfrm>
          <a:prstGeom prst="rect">
            <a:avLst/>
          </a:prstGeom>
          <a:noFill/>
        </p:spPr>
        <p:txBody>
          <a:bodyPr wrap="square" rtlCol="0">
            <a:spAutoFit/>
          </a:bodyPr>
          <a:lstStyle/>
          <a:p>
            <a:pPr algn="ctr" defTabSz="914400">
              <a:defRPr/>
            </a:pPr>
            <a:r>
              <a:rPr lang="en-US" altLang="zh-CN" sz="2400" spc="-150" dirty="0">
                <a:solidFill>
                  <a:srgbClr val="0A3DAC"/>
                </a:solidFill>
                <a:latin typeface="Bahnschrift" panose="020B0502040204020203" pitchFamily="34" charset="0"/>
                <a:ea typeface="微软雅黑" panose="020B0503020204020204" pitchFamily="34" charset="-122"/>
                <a:cs typeface="LingWai SC Medium" panose="03050602040302020204" pitchFamily="66" charset="-122"/>
              </a:rPr>
              <a:t>03</a:t>
            </a:r>
            <a:endParaRPr lang="zh-CN" altLang="en-US" sz="2400" spc="-150" dirty="0">
              <a:solidFill>
                <a:srgbClr val="0A3DAC"/>
              </a:solidFill>
              <a:latin typeface="Bahnschrift" panose="020B0502040204020203" pitchFamily="34" charset="0"/>
              <a:ea typeface="微软雅黑" panose="020B0503020204020204" pitchFamily="34" charset="-122"/>
              <a:cs typeface="LingWai SC Medium" panose="03050602040302020204" pitchFamily="66" charset="-122"/>
            </a:endParaRPr>
          </a:p>
        </p:txBody>
      </p:sp>
      <p:cxnSp>
        <p:nvCxnSpPr>
          <p:cNvPr id="42" name="直接连接符 41"/>
          <p:cNvCxnSpPr/>
          <p:nvPr/>
        </p:nvCxnSpPr>
        <p:spPr>
          <a:xfrm>
            <a:off x="8010319" y="1868729"/>
            <a:ext cx="3023465" cy="0"/>
          </a:xfrm>
          <a:prstGeom prst="line">
            <a:avLst/>
          </a:prstGeom>
          <a:ln w="19050">
            <a:gradFill>
              <a:gsLst>
                <a:gs pos="0">
                  <a:schemeClr val="accent1">
                    <a:lumMod val="5000"/>
                    <a:lumOff val="95000"/>
                  </a:schemeClr>
                </a:gs>
                <a:gs pos="54000">
                  <a:schemeClr val="accent1">
                    <a:lumMod val="45000"/>
                    <a:lumOff val="55000"/>
                    <a:alpha val="40000"/>
                  </a:schemeClr>
                </a:gs>
                <a:gs pos="100000">
                  <a:schemeClr val="accent1">
                    <a:lumMod val="30000"/>
                    <a:lumOff val="70000"/>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48" name="文本框 47"/>
          <p:cNvSpPr txBox="1"/>
          <p:nvPr/>
        </p:nvSpPr>
        <p:spPr>
          <a:xfrm>
            <a:off x="3613497" y="3429000"/>
            <a:ext cx="987694" cy="461545"/>
          </a:xfrm>
          <a:prstGeom prst="rect">
            <a:avLst/>
          </a:prstGeom>
          <a:noFill/>
        </p:spPr>
        <p:txBody>
          <a:bodyPr wrap="square" rtlCol="0">
            <a:spAutoFit/>
          </a:bodyPr>
          <a:lstStyle/>
          <a:p>
            <a:pPr algn="ctr" defTabSz="914400">
              <a:defRPr/>
            </a:pPr>
            <a:r>
              <a:rPr lang="en-US" altLang="zh-CN" sz="2400" spc="-150" dirty="0">
                <a:solidFill>
                  <a:srgbClr val="0A3DAC"/>
                </a:solidFill>
                <a:latin typeface="Bahnschrift" panose="020B0502040204020203" pitchFamily="34" charset="0"/>
                <a:ea typeface="微软雅黑" panose="020B0503020204020204" pitchFamily="34" charset="-122"/>
                <a:cs typeface="LingWai SC Medium" panose="03050602040302020204" pitchFamily="66" charset="-122"/>
              </a:rPr>
              <a:t>02</a:t>
            </a:r>
            <a:endParaRPr lang="zh-CN" altLang="en-US" sz="2400" spc="-150" dirty="0">
              <a:solidFill>
                <a:srgbClr val="0A3DAC"/>
              </a:solidFill>
              <a:latin typeface="Bahnschrift" panose="020B0502040204020203" pitchFamily="34" charset="0"/>
              <a:ea typeface="微软雅黑" panose="020B0503020204020204" pitchFamily="34" charset="-122"/>
              <a:cs typeface="LingWai SC Medium" panose="03050602040302020204" pitchFamily="66" charset="-122"/>
            </a:endParaRPr>
          </a:p>
        </p:txBody>
      </p:sp>
      <p:sp>
        <p:nvSpPr>
          <p:cNvPr id="50" name="文本框 49"/>
          <p:cNvSpPr txBox="1"/>
          <p:nvPr/>
        </p:nvSpPr>
        <p:spPr>
          <a:xfrm>
            <a:off x="3457575" y="4018131"/>
            <a:ext cx="2638425" cy="369332"/>
          </a:xfrm>
          <a:prstGeom prst="rect">
            <a:avLst/>
          </a:prstGeom>
          <a:noFill/>
        </p:spPr>
        <p:txBody>
          <a:bodyPr wrap="square" rtlCol="0">
            <a:spAutoFit/>
          </a:bodyPr>
          <a:lstStyle/>
          <a:p>
            <a:pPr algn="ctr">
              <a:defRPr/>
            </a:pPr>
            <a:r>
              <a:rPr lang="zh-CN" altLang="en-US"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各单位功能介绍</a:t>
            </a:r>
          </a:p>
        </p:txBody>
      </p:sp>
      <p:cxnSp>
        <p:nvCxnSpPr>
          <p:cNvPr id="51" name="直接连接符 50"/>
          <p:cNvCxnSpPr/>
          <p:nvPr/>
        </p:nvCxnSpPr>
        <p:spPr>
          <a:xfrm>
            <a:off x="3901445" y="3860923"/>
            <a:ext cx="3023465" cy="0"/>
          </a:xfrm>
          <a:prstGeom prst="line">
            <a:avLst/>
          </a:prstGeom>
          <a:ln w="19050">
            <a:gradFill>
              <a:gsLst>
                <a:gs pos="0">
                  <a:schemeClr val="accent1">
                    <a:lumMod val="5000"/>
                    <a:lumOff val="95000"/>
                  </a:schemeClr>
                </a:gs>
                <a:gs pos="54000">
                  <a:schemeClr val="accent1">
                    <a:lumMod val="45000"/>
                    <a:lumOff val="55000"/>
                    <a:alpha val="40000"/>
                  </a:schemeClr>
                </a:gs>
                <a:gs pos="100000">
                  <a:schemeClr val="accent1">
                    <a:lumMod val="30000"/>
                    <a:lumOff val="70000"/>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53" name="文本框 52"/>
          <p:cNvSpPr txBox="1"/>
          <p:nvPr/>
        </p:nvSpPr>
        <p:spPr>
          <a:xfrm>
            <a:off x="7722371" y="3429000"/>
            <a:ext cx="987694" cy="461545"/>
          </a:xfrm>
          <a:prstGeom prst="rect">
            <a:avLst/>
          </a:prstGeom>
          <a:noFill/>
        </p:spPr>
        <p:txBody>
          <a:bodyPr wrap="square" rtlCol="0">
            <a:spAutoFit/>
          </a:bodyPr>
          <a:lstStyle/>
          <a:p>
            <a:pPr algn="ctr" defTabSz="914400">
              <a:defRPr/>
            </a:pPr>
            <a:r>
              <a:rPr lang="en-US" altLang="zh-CN" sz="2400" spc="-150" dirty="0">
                <a:solidFill>
                  <a:srgbClr val="0A3DAC"/>
                </a:solidFill>
                <a:latin typeface="Bahnschrift" panose="020B0502040204020203" pitchFamily="34" charset="0"/>
                <a:ea typeface="微软雅黑" panose="020B0503020204020204" pitchFamily="34" charset="-122"/>
                <a:cs typeface="LingWai SC Medium" panose="03050602040302020204" pitchFamily="66" charset="-122"/>
              </a:rPr>
              <a:t>04</a:t>
            </a:r>
            <a:endParaRPr lang="zh-CN" altLang="en-US" sz="2400" spc="-150" dirty="0">
              <a:solidFill>
                <a:srgbClr val="0A3DAC"/>
              </a:solidFill>
              <a:latin typeface="Bahnschrift" panose="020B0502040204020203" pitchFamily="34" charset="0"/>
              <a:ea typeface="微软雅黑" panose="020B0503020204020204" pitchFamily="34" charset="-122"/>
              <a:cs typeface="LingWai SC Medium" panose="03050602040302020204" pitchFamily="66" charset="-122"/>
            </a:endParaRPr>
          </a:p>
        </p:txBody>
      </p:sp>
      <p:sp>
        <p:nvSpPr>
          <p:cNvPr id="55" name="文本框 54"/>
          <p:cNvSpPr txBox="1"/>
          <p:nvPr/>
        </p:nvSpPr>
        <p:spPr>
          <a:xfrm>
            <a:off x="7857818" y="4025355"/>
            <a:ext cx="2009500" cy="368300"/>
          </a:xfrm>
          <a:prstGeom prst="rect">
            <a:avLst/>
          </a:prstGeom>
          <a:noFill/>
        </p:spPr>
        <p:txBody>
          <a:bodyPr wrap="square" rtlCol="0">
            <a:spAutoFit/>
          </a:bodyPr>
          <a:lstStyle/>
          <a:p>
            <a:pPr algn="ctr" defTabSz="914400">
              <a:defRPr/>
            </a:pPr>
            <a:r>
              <a:rPr lang="zh-CN" altLang="en-US" sz="18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sym typeface="+mn-ea"/>
              </a:rPr>
              <a:t>系统演示</a:t>
            </a:r>
            <a:endParaRPr lang="zh-CN" altLang="en-US" sz="18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endParaRPr>
          </a:p>
        </p:txBody>
      </p:sp>
      <p:cxnSp>
        <p:nvCxnSpPr>
          <p:cNvPr id="56" name="直接连接符 55"/>
          <p:cNvCxnSpPr/>
          <p:nvPr/>
        </p:nvCxnSpPr>
        <p:spPr>
          <a:xfrm>
            <a:off x="8010319" y="3860923"/>
            <a:ext cx="3023465" cy="0"/>
          </a:xfrm>
          <a:prstGeom prst="line">
            <a:avLst/>
          </a:prstGeom>
          <a:ln w="19050">
            <a:gradFill>
              <a:gsLst>
                <a:gs pos="0">
                  <a:schemeClr val="accent1">
                    <a:lumMod val="5000"/>
                    <a:lumOff val="95000"/>
                  </a:schemeClr>
                </a:gs>
                <a:gs pos="54000">
                  <a:schemeClr val="accent1">
                    <a:lumMod val="45000"/>
                    <a:lumOff val="55000"/>
                    <a:alpha val="40000"/>
                  </a:schemeClr>
                </a:gs>
                <a:gs pos="100000">
                  <a:schemeClr val="accent1">
                    <a:lumMod val="30000"/>
                    <a:lumOff val="70000"/>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 name="文本框 1">
            <a:extLst>
              <a:ext uri="{FF2B5EF4-FFF2-40B4-BE49-F238E27FC236}">
                <a16:creationId xmlns:a16="http://schemas.microsoft.com/office/drawing/2014/main" id="{45162656-4B6E-7F8B-BE1D-A947F3A04CF8}"/>
              </a:ext>
            </a:extLst>
          </p:cNvPr>
          <p:cNvSpPr txBox="1"/>
          <p:nvPr/>
        </p:nvSpPr>
        <p:spPr>
          <a:xfrm>
            <a:off x="8010320" y="1942197"/>
            <a:ext cx="1704496" cy="369332"/>
          </a:xfrm>
          <a:prstGeom prst="rect">
            <a:avLst/>
          </a:prstGeom>
          <a:noFill/>
        </p:spPr>
        <p:txBody>
          <a:bodyPr wrap="square" rtlCol="0">
            <a:spAutoFit/>
          </a:bodyPr>
          <a:lstStyle/>
          <a:p>
            <a:pPr algn="ctr">
              <a:defRPr/>
            </a:pPr>
            <a:r>
              <a:rPr lang="zh-CN" altLang="en-US"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系统入口</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354580"/>
            <a:ext cx="12181840" cy="241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354580"/>
            <a:ext cx="12192000" cy="2413000"/>
          </a:xfrm>
          <a:prstGeom prst="rect">
            <a:avLst/>
          </a:prstGeom>
          <a:solidFill>
            <a:srgbClr val="345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2573337" y="3099415"/>
            <a:ext cx="7035165" cy="923330"/>
          </a:xfrm>
          <a:prstGeom prst="rect">
            <a:avLst/>
          </a:prstGeom>
          <a:noFill/>
        </p:spPr>
        <p:txBody>
          <a:bodyPr wrap="square" rtlCol="0">
            <a:spAutoFit/>
          </a:bodyPr>
          <a:lstStyle/>
          <a:p>
            <a:pPr algn="ctr" defTabSz="914400">
              <a:defRPr/>
            </a:pPr>
            <a:r>
              <a:rPr lang="zh-CN" altLang="en-US" sz="5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一、系统总体介绍</a:t>
            </a:r>
          </a:p>
        </p:txBody>
      </p:sp>
      <p:pic>
        <p:nvPicPr>
          <p:cNvPr id="46" name="图片 45" descr="图标&#10;&#10;描述已自动生成"/>
          <p:cNvPicPr/>
          <p:nvPr/>
        </p:nvPicPr>
        <p:blipFill>
          <a:blip r:embed="rId3"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平行四边形 10"/>
          <p:cNvSpPr/>
          <p:nvPr/>
        </p:nvSpPr>
        <p:spPr>
          <a:xfrm>
            <a:off x="304914" y="661972"/>
            <a:ext cx="3167439"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95">
              <a:solidFill>
                <a:prstClr val="white"/>
              </a:solidFill>
              <a:latin typeface="Arial" panose="020B0604020202020204" pitchFamily="34" charset="0"/>
              <a:ea typeface="微软雅黑" panose="020B0503020204020204" pitchFamily="34" charset="-122"/>
            </a:endParaRPr>
          </a:p>
        </p:txBody>
      </p:sp>
      <p:sp>
        <p:nvSpPr>
          <p:cNvPr id="12" name="文本框 11"/>
          <p:cNvSpPr txBox="1"/>
          <p:nvPr/>
        </p:nvSpPr>
        <p:spPr>
          <a:xfrm>
            <a:off x="415151" y="200042"/>
            <a:ext cx="2009500" cy="460375"/>
          </a:xfrm>
          <a:prstGeom prst="rect">
            <a:avLst/>
          </a:prstGeom>
          <a:noFill/>
        </p:spPr>
        <p:txBody>
          <a:bodyPr wrap="square" rtlCol="0">
            <a:spAutoFit/>
          </a:bodyPr>
          <a:lstStyle/>
          <a:p>
            <a:pPr algn="ct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政策背景</a:t>
            </a:r>
          </a:p>
        </p:txBody>
      </p:sp>
      <p:sp>
        <p:nvSpPr>
          <p:cNvPr id="14" name="任意多边形: 形状 83"/>
          <p:cNvSpPr/>
          <p:nvPr/>
        </p:nvSpPr>
        <p:spPr>
          <a:xfrm>
            <a:off x="304914" y="649343"/>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lang="zh-CN" altLang="en-US" sz="1800">
              <a:solidFill>
                <a:srgbClr val="000000"/>
              </a:solidFill>
            </a:endParaRPr>
          </a:p>
        </p:txBody>
      </p:sp>
      <p:sp>
        <p:nvSpPr>
          <p:cNvPr id="166" name="圆角矩形 165"/>
          <p:cNvSpPr/>
          <p:nvPr>
            <p:custDataLst>
              <p:tags r:id="rId1"/>
            </p:custDataLst>
          </p:nvPr>
        </p:nvSpPr>
        <p:spPr>
          <a:xfrm>
            <a:off x="637540" y="1539875"/>
            <a:ext cx="10826115" cy="1262380"/>
          </a:xfrm>
          <a:prstGeom prst="roundRect">
            <a:avLst/>
          </a:prstGeom>
          <a:solidFill>
            <a:schemeClr val="bg1"/>
          </a:solidFill>
          <a:ln>
            <a:gradFill>
              <a:gsLst>
                <a:gs pos="59000">
                  <a:schemeClr val="accent1">
                    <a:lumMod val="5000"/>
                    <a:lumOff val="95000"/>
                  </a:schemeClr>
                </a:gs>
                <a:gs pos="0">
                  <a:schemeClr val="accent1">
                    <a:lumMod val="40000"/>
                    <a:lumOff val="60000"/>
                  </a:schemeClr>
                </a:gs>
                <a:gs pos="100000">
                  <a:schemeClr val="accent1">
                    <a:lumMod val="40000"/>
                    <a:lumOff val="6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7" name="文本框 166"/>
          <p:cNvSpPr txBox="1"/>
          <p:nvPr>
            <p:custDataLst>
              <p:tags r:id="rId2"/>
            </p:custDataLst>
          </p:nvPr>
        </p:nvSpPr>
        <p:spPr>
          <a:xfrm>
            <a:off x="4056380" y="1129030"/>
            <a:ext cx="4752975" cy="390525"/>
          </a:xfrm>
          <a:prstGeom prst="rect">
            <a:avLst/>
          </a:prstGeom>
          <a:noFill/>
        </p:spPr>
        <p:txBody>
          <a:bodyPr wrap="square" bIns="0" rtlCol="0"/>
          <a:lstStyle/>
          <a:p>
            <a:pPr algn="ctr"/>
            <a:r>
              <a:rPr lang="zh-CN" altLang="en-US" b="1" spc="300">
                <a:gradFill>
                  <a:gsLst>
                    <a:gs pos="50000">
                      <a:srgbClr val="EBA874"/>
                    </a:gs>
                    <a:gs pos="0">
                      <a:srgbClr val="F2C5A2"/>
                    </a:gs>
                    <a:gs pos="100000">
                      <a:srgbClr val="E48B45"/>
                    </a:gs>
                  </a:gsLst>
                  <a:lin scaled="1"/>
                </a:gradFill>
                <a:uFillTx/>
                <a:latin typeface="微软雅黑" panose="020B0503020204020204" pitchFamily="34" charset="-122"/>
                <a:ea typeface="微软雅黑" panose="020B0503020204020204" pitchFamily="34" charset="-122"/>
              </a:rPr>
              <a:t>中共中央、国务院、国务院办公厅</a:t>
            </a:r>
          </a:p>
        </p:txBody>
      </p:sp>
      <p:sp>
        <p:nvSpPr>
          <p:cNvPr id="168" name="文本框 167"/>
          <p:cNvSpPr txBox="1"/>
          <p:nvPr>
            <p:custDataLst>
              <p:tags r:id="rId3"/>
            </p:custDataLst>
          </p:nvPr>
        </p:nvSpPr>
        <p:spPr>
          <a:xfrm>
            <a:off x="662940" y="1561465"/>
            <a:ext cx="10708640" cy="1248092"/>
          </a:xfrm>
          <a:prstGeom prst="rect">
            <a:avLst/>
          </a:prstGeom>
          <a:noFill/>
        </p:spPr>
        <p:txBody>
          <a:bodyPr wrap="square" rtlCol="0">
            <a:noAutofit/>
          </a:bodyPr>
          <a:lstStyle/>
          <a:p>
            <a:pPr indent="0">
              <a:lnSpc>
                <a:spcPct val="150000"/>
              </a:lnSpc>
            </a:pPr>
            <a:r>
              <a:rPr lang="zh-CN" sz="2000" dirty="0">
                <a:cs typeface="宋体" panose="02010600030101010101" pitchFamily="2" charset="-122"/>
                <a:sym typeface="+mn-ea"/>
              </a:rPr>
              <a:t>《国务院关于进一步优化政务服务提升行政效能推动“高效办成一件事”的指导意见》（国发〔2024〕3 号）</a:t>
            </a:r>
          </a:p>
        </p:txBody>
      </p:sp>
      <p:sp>
        <p:nvSpPr>
          <p:cNvPr id="186" name="燕尾形 185"/>
          <p:cNvSpPr/>
          <p:nvPr>
            <p:custDataLst>
              <p:tags r:id="rId4"/>
            </p:custDataLst>
          </p:nvPr>
        </p:nvSpPr>
        <p:spPr>
          <a:xfrm>
            <a:off x="865505" y="1430338"/>
            <a:ext cx="1149985" cy="210820"/>
          </a:xfrm>
          <a:prstGeom prst="chevron">
            <a:avLst/>
          </a:prstGeom>
          <a:gradFill rotWithShape="0">
            <a:gsLst>
              <a:gs pos="0">
                <a:schemeClr val="accent1">
                  <a:lumMod val="20000"/>
                  <a:lumOff val="80000"/>
                </a:schemeClr>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2" name="圆角矩形 41"/>
          <p:cNvSpPr/>
          <p:nvPr>
            <p:custDataLst>
              <p:tags r:id="rId5"/>
            </p:custDataLst>
          </p:nvPr>
        </p:nvSpPr>
        <p:spPr>
          <a:xfrm>
            <a:off x="662940" y="3309302"/>
            <a:ext cx="10825480" cy="1465898"/>
          </a:xfrm>
          <a:prstGeom prst="roundRect">
            <a:avLst/>
          </a:prstGeom>
          <a:solidFill>
            <a:schemeClr val="bg1"/>
          </a:solidFill>
          <a:ln>
            <a:gradFill>
              <a:gsLst>
                <a:gs pos="59000">
                  <a:schemeClr val="accent1">
                    <a:lumMod val="5000"/>
                    <a:lumOff val="95000"/>
                  </a:schemeClr>
                </a:gs>
                <a:gs pos="0">
                  <a:schemeClr val="accent1">
                    <a:lumMod val="40000"/>
                    <a:lumOff val="60000"/>
                  </a:schemeClr>
                </a:gs>
                <a:gs pos="100000">
                  <a:schemeClr val="accent1">
                    <a:lumMod val="40000"/>
                    <a:lumOff val="6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3" name="文本框 42"/>
          <p:cNvSpPr txBox="1"/>
          <p:nvPr>
            <p:custDataLst>
              <p:tags r:id="rId6"/>
            </p:custDataLst>
          </p:nvPr>
        </p:nvSpPr>
        <p:spPr>
          <a:xfrm>
            <a:off x="5042218" y="2910840"/>
            <a:ext cx="2512060" cy="390525"/>
          </a:xfrm>
          <a:prstGeom prst="rect">
            <a:avLst/>
          </a:prstGeom>
          <a:noFill/>
        </p:spPr>
        <p:txBody>
          <a:bodyPr wrap="square" bIns="0" rtlCol="0"/>
          <a:lstStyle/>
          <a:p>
            <a:pPr algn="ctr">
              <a:buClrTx/>
              <a:buSzTx/>
              <a:buFontTx/>
            </a:pPr>
            <a:r>
              <a:rPr lang="zh-CN" altLang="en-US" b="1" spc="300" dirty="0">
                <a:gradFill>
                  <a:gsLst>
                    <a:gs pos="50000">
                      <a:srgbClr val="EBA874"/>
                    </a:gs>
                    <a:gs pos="0">
                      <a:srgbClr val="F2C5A2"/>
                    </a:gs>
                    <a:gs pos="100000">
                      <a:srgbClr val="E48B45"/>
                    </a:gs>
                  </a:gsLst>
                  <a:lin scaled="1"/>
                </a:gradFill>
                <a:uFillTx/>
                <a:latin typeface="微软雅黑" panose="020B0503020204020204" pitchFamily="34" charset="-122"/>
                <a:ea typeface="微软雅黑" panose="020B0503020204020204" pitchFamily="34" charset="-122"/>
              </a:rPr>
              <a:t>云南省委、省政府</a:t>
            </a:r>
          </a:p>
        </p:txBody>
      </p:sp>
      <p:sp>
        <p:nvSpPr>
          <p:cNvPr id="48" name="文本框 47"/>
          <p:cNvSpPr txBox="1"/>
          <p:nvPr>
            <p:custDataLst>
              <p:tags r:id="rId7"/>
            </p:custDataLst>
          </p:nvPr>
        </p:nvSpPr>
        <p:spPr>
          <a:xfrm>
            <a:off x="757555" y="3350895"/>
            <a:ext cx="10676890" cy="692785"/>
          </a:xfrm>
          <a:prstGeom prst="rect">
            <a:avLst/>
          </a:prstGeom>
          <a:noFill/>
        </p:spPr>
        <p:txBody>
          <a:bodyPr wrap="square" rtlCol="0">
            <a:noAutofit/>
          </a:bodyPr>
          <a:lstStyle/>
          <a:p>
            <a:pPr algn="l">
              <a:lnSpc>
                <a:spcPct val="150000"/>
              </a:lnSpc>
              <a:buClrTx/>
              <a:buSzTx/>
              <a:buNone/>
            </a:pPr>
            <a:endParaRPr lang="zh-CN" sz="1200" dirty="0">
              <a:cs typeface="宋体" panose="02010600030101010101" pitchFamily="2" charset="-122"/>
              <a:sym typeface="+mn-ea"/>
            </a:endParaRPr>
          </a:p>
        </p:txBody>
      </p:sp>
      <p:sp>
        <p:nvSpPr>
          <p:cNvPr id="49" name="燕尾形 48"/>
          <p:cNvSpPr/>
          <p:nvPr>
            <p:custDataLst>
              <p:tags r:id="rId8"/>
            </p:custDataLst>
          </p:nvPr>
        </p:nvSpPr>
        <p:spPr>
          <a:xfrm>
            <a:off x="846455" y="3215958"/>
            <a:ext cx="1149985" cy="210820"/>
          </a:xfrm>
          <a:prstGeom prst="chevron">
            <a:avLst/>
          </a:prstGeom>
          <a:gradFill rotWithShape="0">
            <a:gsLst>
              <a:gs pos="0">
                <a:schemeClr val="accent1">
                  <a:lumMod val="20000"/>
                  <a:lumOff val="80000"/>
                </a:schemeClr>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9" name="文本框 58"/>
          <p:cNvSpPr txBox="1"/>
          <p:nvPr>
            <p:custDataLst>
              <p:tags r:id="rId9"/>
            </p:custDataLst>
          </p:nvPr>
        </p:nvSpPr>
        <p:spPr>
          <a:xfrm>
            <a:off x="4859655" y="4870450"/>
            <a:ext cx="3019425" cy="390525"/>
          </a:xfrm>
          <a:prstGeom prst="rect">
            <a:avLst/>
          </a:prstGeom>
          <a:noFill/>
        </p:spPr>
        <p:txBody>
          <a:bodyPr wrap="square" bIns="0" rtlCol="0"/>
          <a:lstStyle/>
          <a:p>
            <a:pPr algn="ctr">
              <a:buClrTx/>
              <a:buSzTx/>
              <a:buFontTx/>
            </a:pPr>
            <a:r>
              <a:rPr lang="en-US" altLang="zh-CN" sz="1800" b="1" spc="300" dirty="0">
                <a:gradFill>
                  <a:gsLst>
                    <a:gs pos="50000">
                      <a:srgbClr val="EBA874"/>
                    </a:gs>
                    <a:gs pos="0">
                      <a:srgbClr val="F2C5A2"/>
                    </a:gs>
                    <a:gs pos="100000">
                      <a:srgbClr val="E48B45"/>
                    </a:gs>
                  </a:gsLst>
                  <a:lin scaled="1"/>
                </a:gradFill>
                <a:uFillTx/>
                <a:latin typeface="微软雅黑" panose="020B0503020204020204" pitchFamily="34" charset="-122"/>
                <a:ea typeface="微软雅黑" panose="020B0503020204020204" pitchFamily="34" charset="-122"/>
              </a:rPr>
              <a:t> </a:t>
            </a:r>
          </a:p>
        </p:txBody>
      </p:sp>
      <p:grpSp>
        <p:nvGrpSpPr>
          <p:cNvPr id="25" name="组合 24"/>
          <p:cNvGrpSpPr/>
          <p:nvPr/>
        </p:nvGrpSpPr>
        <p:grpSpPr>
          <a:xfrm>
            <a:off x="2680970" y="1179830"/>
            <a:ext cx="1584960" cy="227330"/>
            <a:chOff x="4708" y="842"/>
            <a:chExt cx="2496" cy="358"/>
          </a:xfrm>
        </p:grpSpPr>
        <p:sp>
          <p:nvSpPr>
            <p:cNvPr id="26" name="菱形 25"/>
            <p:cNvSpPr/>
            <p:nvPr>
              <p:custDataLst>
                <p:tags r:id="rId20"/>
              </p:custDataLst>
            </p:nvPr>
          </p:nvSpPr>
          <p:spPr>
            <a:xfrm>
              <a:off x="6734" y="887"/>
              <a:ext cx="270" cy="270"/>
            </a:xfrm>
            <a:prstGeom prst="diamond">
              <a:avLst/>
            </a:prstGeom>
            <a:solidFill>
              <a:srgbClr val="6096E6">
                <a:alpha val="50000"/>
              </a:srgbClr>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sp>
          <p:nvSpPr>
            <p:cNvPr id="27" name="菱形 26"/>
            <p:cNvSpPr/>
            <p:nvPr>
              <p:custDataLst>
                <p:tags r:id="rId21"/>
              </p:custDataLst>
            </p:nvPr>
          </p:nvSpPr>
          <p:spPr>
            <a:xfrm>
              <a:off x="6846" y="842"/>
              <a:ext cx="359" cy="359"/>
            </a:xfrm>
            <a:prstGeom prst="diamond">
              <a:avLst/>
            </a:prstGeom>
            <a:solidFill>
              <a:srgbClr val="6096E6">
                <a:alpha val="80000"/>
              </a:srgbClr>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sp>
          <p:nvSpPr>
            <p:cNvPr id="28" name="矩形 27"/>
            <p:cNvSpPr/>
            <p:nvPr>
              <p:custDataLst>
                <p:tags r:id="rId22"/>
              </p:custDataLst>
            </p:nvPr>
          </p:nvSpPr>
          <p:spPr>
            <a:xfrm>
              <a:off x="4708" y="1027"/>
              <a:ext cx="1701" cy="23"/>
            </a:xfrm>
            <a:prstGeom prst="rect">
              <a:avLst/>
            </a:prstGeom>
            <a:solidFill>
              <a:srgbClr val="6096E6"/>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grpSp>
      <p:grpSp>
        <p:nvGrpSpPr>
          <p:cNvPr id="29" name="组合 28"/>
          <p:cNvGrpSpPr/>
          <p:nvPr/>
        </p:nvGrpSpPr>
        <p:grpSpPr>
          <a:xfrm>
            <a:off x="8618220" y="1188720"/>
            <a:ext cx="1584960" cy="227330"/>
            <a:chOff x="11995" y="843"/>
            <a:chExt cx="2496" cy="358"/>
          </a:xfrm>
        </p:grpSpPr>
        <p:sp>
          <p:nvSpPr>
            <p:cNvPr id="30" name="菱形 29"/>
            <p:cNvSpPr/>
            <p:nvPr>
              <p:custDataLst>
                <p:tags r:id="rId17"/>
              </p:custDataLst>
            </p:nvPr>
          </p:nvSpPr>
          <p:spPr>
            <a:xfrm flipH="1">
              <a:off x="12196" y="888"/>
              <a:ext cx="270" cy="270"/>
            </a:xfrm>
            <a:prstGeom prst="diamond">
              <a:avLst/>
            </a:prstGeom>
            <a:solidFill>
              <a:srgbClr val="6096E6">
                <a:alpha val="50000"/>
              </a:srgbClr>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sp>
          <p:nvSpPr>
            <p:cNvPr id="31" name="菱形 30"/>
            <p:cNvSpPr/>
            <p:nvPr>
              <p:custDataLst>
                <p:tags r:id="rId18"/>
              </p:custDataLst>
            </p:nvPr>
          </p:nvSpPr>
          <p:spPr>
            <a:xfrm flipH="1">
              <a:off x="11995" y="843"/>
              <a:ext cx="359" cy="359"/>
            </a:xfrm>
            <a:prstGeom prst="diamond">
              <a:avLst/>
            </a:prstGeom>
            <a:solidFill>
              <a:srgbClr val="6096E6">
                <a:alpha val="80000"/>
              </a:srgbClr>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sp>
          <p:nvSpPr>
            <p:cNvPr id="60" name="矩形 59"/>
            <p:cNvSpPr/>
            <p:nvPr>
              <p:custDataLst>
                <p:tags r:id="rId19"/>
              </p:custDataLst>
            </p:nvPr>
          </p:nvSpPr>
          <p:spPr>
            <a:xfrm>
              <a:off x="12791" y="993"/>
              <a:ext cx="1701" cy="23"/>
            </a:xfrm>
            <a:prstGeom prst="rect">
              <a:avLst/>
            </a:prstGeom>
            <a:solidFill>
              <a:srgbClr val="6096E6"/>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grpSp>
      <p:grpSp>
        <p:nvGrpSpPr>
          <p:cNvPr id="62" name="组合 61"/>
          <p:cNvGrpSpPr/>
          <p:nvPr/>
        </p:nvGrpSpPr>
        <p:grpSpPr>
          <a:xfrm>
            <a:off x="2739390" y="2995295"/>
            <a:ext cx="1584960" cy="227330"/>
            <a:chOff x="4708" y="842"/>
            <a:chExt cx="2496" cy="358"/>
          </a:xfrm>
        </p:grpSpPr>
        <p:sp>
          <p:nvSpPr>
            <p:cNvPr id="63" name="菱形 62"/>
            <p:cNvSpPr/>
            <p:nvPr>
              <p:custDataLst>
                <p:tags r:id="rId14"/>
              </p:custDataLst>
            </p:nvPr>
          </p:nvSpPr>
          <p:spPr>
            <a:xfrm>
              <a:off x="6734" y="887"/>
              <a:ext cx="270" cy="270"/>
            </a:xfrm>
            <a:prstGeom prst="diamond">
              <a:avLst/>
            </a:prstGeom>
            <a:solidFill>
              <a:srgbClr val="6096E6">
                <a:alpha val="50000"/>
              </a:srgbClr>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sp>
          <p:nvSpPr>
            <p:cNvPr id="64" name="菱形 63"/>
            <p:cNvSpPr/>
            <p:nvPr>
              <p:custDataLst>
                <p:tags r:id="rId15"/>
              </p:custDataLst>
            </p:nvPr>
          </p:nvSpPr>
          <p:spPr>
            <a:xfrm>
              <a:off x="6846" y="842"/>
              <a:ext cx="359" cy="359"/>
            </a:xfrm>
            <a:prstGeom prst="diamond">
              <a:avLst/>
            </a:prstGeom>
            <a:solidFill>
              <a:srgbClr val="6096E6">
                <a:alpha val="80000"/>
              </a:srgbClr>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sp>
          <p:nvSpPr>
            <p:cNvPr id="65" name="矩形 64"/>
            <p:cNvSpPr/>
            <p:nvPr>
              <p:custDataLst>
                <p:tags r:id="rId16"/>
              </p:custDataLst>
            </p:nvPr>
          </p:nvSpPr>
          <p:spPr>
            <a:xfrm>
              <a:off x="4708" y="1027"/>
              <a:ext cx="1701" cy="23"/>
            </a:xfrm>
            <a:prstGeom prst="rect">
              <a:avLst/>
            </a:prstGeom>
            <a:solidFill>
              <a:srgbClr val="6096E6"/>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grpSp>
      <p:grpSp>
        <p:nvGrpSpPr>
          <p:cNvPr id="66" name="组合 65"/>
          <p:cNvGrpSpPr/>
          <p:nvPr/>
        </p:nvGrpSpPr>
        <p:grpSpPr>
          <a:xfrm>
            <a:off x="8629650" y="3012440"/>
            <a:ext cx="1584960" cy="227330"/>
            <a:chOff x="11995" y="843"/>
            <a:chExt cx="2496" cy="358"/>
          </a:xfrm>
        </p:grpSpPr>
        <p:sp>
          <p:nvSpPr>
            <p:cNvPr id="67" name="菱形 66"/>
            <p:cNvSpPr/>
            <p:nvPr>
              <p:custDataLst>
                <p:tags r:id="rId11"/>
              </p:custDataLst>
            </p:nvPr>
          </p:nvSpPr>
          <p:spPr>
            <a:xfrm flipH="1">
              <a:off x="12196" y="888"/>
              <a:ext cx="270" cy="270"/>
            </a:xfrm>
            <a:prstGeom prst="diamond">
              <a:avLst/>
            </a:prstGeom>
            <a:solidFill>
              <a:srgbClr val="6096E6">
                <a:alpha val="50000"/>
              </a:srgbClr>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sp>
          <p:nvSpPr>
            <p:cNvPr id="68" name="菱形 67"/>
            <p:cNvSpPr/>
            <p:nvPr>
              <p:custDataLst>
                <p:tags r:id="rId12"/>
              </p:custDataLst>
            </p:nvPr>
          </p:nvSpPr>
          <p:spPr>
            <a:xfrm flipH="1">
              <a:off x="11995" y="843"/>
              <a:ext cx="359" cy="359"/>
            </a:xfrm>
            <a:prstGeom prst="diamond">
              <a:avLst/>
            </a:prstGeom>
            <a:solidFill>
              <a:srgbClr val="6096E6">
                <a:alpha val="80000"/>
              </a:srgbClr>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sp>
          <p:nvSpPr>
            <p:cNvPr id="69" name="矩形 68"/>
            <p:cNvSpPr/>
            <p:nvPr>
              <p:custDataLst>
                <p:tags r:id="rId13"/>
              </p:custDataLst>
            </p:nvPr>
          </p:nvSpPr>
          <p:spPr>
            <a:xfrm>
              <a:off x="12791" y="993"/>
              <a:ext cx="1701" cy="23"/>
            </a:xfrm>
            <a:prstGeom prst="rect">
              <a:avLst/>
            </a:prstGeom>
            <a:solidFill>
              <a:srgbClr val="6096E6"/>
            </a:solidFill>
            <a:ln>
              <a:no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lang="zh-CN" altLang="en-US" sz="1800"/>
            </a:p>
          </p:txBody>
        </p:sp>
      </p:grpSp>
      <p:pic>
        <p:nvPicPr>
          <p:cNvPr id="73" name="图片 72" descr="图标&#10;&#10;描述已自动生成"/>
          <p:cNvPicPr/>
          <p:nvPr/>
        </p:nvPicPr>
        <p:blipFill>
          <a:blip r:embed="rId25"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
        <p:nvSpPr>
          <p:cNvPr id="44" name="文本框 43"/>
          <p:cNvSpPr txBox="1"/>
          <p:nvPr>
            <p:custDataLst>
              <p:tags r:id="rId10"/>
            </p:custDataLst>
          </p:nvPr>
        </p:nvSpPr>
        <p:spPr>
          <a:xfrm>
            <a:off x="741680" y="3418206"/>
            <a:ext cx="10708640" cy="545782"/>
          </a:xfrm>
          <a:prstGeom prst="rect">
            <a:avLst/>
          </a:prstGeom>
          <a:noFill/>
        </p:spPr>
        <p:txBody>
          <a:bodyPr wrap="square" rtlCol="0">
            <a:noAutofit/>
          </a:bodyPr>
          <a:lstStyle/>
          <a:p>
            <a:pPr indent="0">
              <a:lnSpc>
                <a:spcPct val="150000"/>
              </a:lnSpc>
            </a:pPr>
            <a:r>
              <a:rPr sz="2000" dirty="0">
                <a:cs typeface="宋体" panose="02010600030101010101" pitchFamily="2" charset="-122"/>
                <a:sym typeface="+mn-ea"/>
              </a:rPr>
              <a:t>《云南省人民政府关于印发云南省进一步优化政务服务提升行政效能推动“高效办成一件事”实施方案的通知》（云政发〔2024〕15 号）</a:t>
            </a:r>
            <a:endParaRPr lang="zh-CN" altLang="en-US" sz="2000" dirty="0">
              <a:cs typeface="宋体" panose="02010600030101010101" pitchFamily="2"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平行四边形 10"/>
          <p:cNvSpPr/>
          <p:nvPr/>
        </p:nvSpPr>
        <p:spPr>
          <a:xfrm>
            <a:off x="304914" y="909622"/>
            <a:ext cx="3167439"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95">
              <a:solidFill>
                <a:prstClr val="white"/>
              </a:solidFill>
              <a:latin typeface="Arial" panose="020B0604020202020204" pitchFamily="34" charset="0"/>
              <a:ea typeface="微软雅黑" charset="-122"/>
            </a:endParaRPr>
          </a:p>
        </p:txBody>
      </p:sp>
      <p:sp>
        <p:nvSpPr>
          <p:cNvPr id="12" name="文本框 11"/>
          <p:cNvSpPr txBox="1"/>
          <p:nvPr/>
        </p:nvSpPr>
        <p:spPr>
          <a:xfrm>
            <a:off x="48260" y="445770"/>
            <a:ext cx="4013835" cy="460375"/>
          </a:xfrm>
          <a:prstGeom prst="rect">
            <a:avLst/>
          </a:prstGeom>
          <a:noFill/>
        </p:spPr>
        <p:txBody>
          <a:bodyPr wrap="square" rtlCol="0">
            <a:spAutoFit/>
          </a:bodyPr>
          <a:lstStyle/>
          <a:p>
            <a:pPr defTabSz="914400">
              <a:defRPr/>
            </a:pPr>
            <a:r>
              <a:rPr lang="zh-CN" altLang="en-US" sz="2400" b="1" spc="200" dirty="0">
                <a:solidFill>
                  <a:srgbClr val="0A3DAC"/>
                </a:solidFill>
                <a:latin typeface="微软雅黑" charset="-122"/>
                <a:ea typeface="微软雅黑" charset="-122"/>
                <a:cs typeface="LingWai SC Medium" panose="03050602040302020204" pitchFamily="66" charset="-122"/>
              </a:rPr>
              <a:t>      建设思路</a:t>
            </a:r>
          </a:p>
        </p:txBody>
      </p:sp>
      <p:sp>
        <p:nvSpPr>
          <p:cNvPr id="13" name="文本框 12"/>
          <p:cNvSpPr txBox="1"/>
          <p:nvPr/>
        </p:nvSpPr>
        <p:spPr>
          <a:xfrm>
            <a:off x="193045" y="921596"/>
            <a:ext cx="2519554" cy="276927"/>
          </a:xfrm>
          <a:prstGeom prst="rect">
            <a:avLst/>
          </a:prstGeom>
          <a:noFill/>
        </p:spPr>
        <p:txBody>
          <a:bodyPr wrap="square" rtlCol="0">
            <a:spAutoFit/>
          </a:bodyPr>
          <a:lstStyle/>
          <a:p>
            <a:pPr algn="ctr" defTabSz="914400">
              <a:defRPr/>
            </a:pPr>
            <a:r>
              <a:rPr lang="en-US" altLang="zh-CN" sz="1200" dirty="0">
                <a:solidFill>
                  <a:srgbClr val="FFFFFF"/>
                </a:solidFill>
                <a:latin typeface="微软雅黑" charset="-122"/>
                <a:ea typeface="微软雅黑" charset="-122"/>
                <a:cs typeface="LingWai SC Medium" panose="03050602040302020204" pitchFamily="66" charset="-122"/>
              </a:rPr>
              <a:t>Market Supervision</a:t>
            </a:r>
          </a:p>
        </p:txBody>
      </p:sp>
      <p:sp>
        <p:nvSpPr>
          <p:cNvPr id="14" name="任意多边形: 形状 83"/>
          <p:cNvSpPr/>
          <p:nvPr/>
        </p:nvSpPr>
        <p:spPr>
          <a:xfrm>
            <a:off x="304914" y="896993"/>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lang="zh-CN" altLang="en-US" sz="1800">
              <a:solidFill>
                <a:srgbClr val="000000"/>
              </a:solidFill>
            </a:endParaRPr>
          </a:p>
        </p:txBody>
      </p:sp>
      <p:sp>
        <p:nvSpPr>
          <p:cNvPr id="15" name="平行四边形 14"/>
          <p:cNvSpPr/>
          <p:nvPr/>
        </p:nvSpPr>
        <p:spPr>
          <a:xfrm>
            <a:off x="2239186" y="703831"/>
            <a:ext cx="1970519" cy="191423"/>
          </a:xfrm>
          <a:prstGeom prst="parallelogram">
            <a:avLst>
              <a:gd name="adj" fmla="val 83411"/>
            </a:avLst>
          </a:prstGeom>
          <a:gradFill flip="none" rotWithShape="1">
            <a:gsLst>
              <a:gs pos="0">
                <a:srgbClr val="004CC1">
                  <a:alpha val="50000"/>
                </a:srgbClr>
              </a:gs>
              <a:gs pos="100000">
                <a:srgbClr val="018BFF">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95">
              <a:solidFill>
                <a:prstClr val="white"/>
              </a:solidFill>
              <a:latin typeface="Arial" panose="020B0604020202020204" pitchFamily="34" charset="0"/>
              <a:ea typeface="微软雅黑" charset="-122"/>
            </a:endParaRPr>
          </a:p>
        </p:txBody>
      </p:sp>
      <p:pic>
        <p:nvPicPr>
          <p:cNvPr id="43" name="图片 42"/>
          <p:cNvPicPr>
            <a:picLocks noChangeAspect="1"/>
          </p:cNvPicPr>
          <p:nvPr/>
        </p:nvPicPr>
        <p:blipFill>
          <a:blip r:embed="rId3"/>
          <a:stretch>
            <a:fillRect/>
          </a:stretch>
        </p:blipFill>
        <p:spPr>
          <a:xfrm>
            <a:off x="2403881" y="2767858"/>
            <a:ext cx="1595809" cy="1033668"/>
          </a:xfrm>
          <a:prstGeom prst="rect">
            <a:avLst/>
          </a:prstGeom>
          <a:effectLst>
            <a:outerShdw blurRad="50800" dist="38100" dir="2700000" algn="tl" rotWithShape="0">
              <a:prstClr val="black">
                <a:alpha val="40000"/>
              </a:prstClr>
            </a:outerShdw>
          </a:effectLst>
        </p:spPr>
      </p:pic>
      <p:sp>
        <p:nvSpPr>
          <p:cNvPr id="8" name="任意多边形: 形状 11"/>
          <p:cNvSpPr/>
          <p:nvPr/>
        </p:nvSpPr>
        <p:spPr>
          <a:xfrm flipH="1">
            <a:off x="4028940" y="3336954"/>
            <a:ext cx="1961650" cy="674975"/>
          </a:xfrm>
          <a:custGeom>
            <a:avLst/>
            <a:gdLst>
              <a:gd name="connsiteX0" fmla="*/ 0 w 1584960"/>
              <a:gd name="connsiteY0" fmla="*/ 314960 h 314960"/>
              <a:gd name="connsiteX1" fmla="*/ 314960 w 1584960"/>
              <a:gd name="connsiteY1" fmla="*/ 0 h 314960"/>
              <a:gd name="connsiteX2" fmla="*/ 1584960 w 1584960"/>
              <a:gd name="connsiteY2" fmla="*/ 0 h 314960"/>
            </a:gdLst>
            <a:ahLst/>
            <a:cxnLst>
              <a:cxn ang="0">
                <a:pos x="connsiteX0" y="connsiteY0"/>
              </a:cxn>
              <a:cxn ang="0">
                <a:pos x="connsiteX1" y="connsiteY1"/>
              </a:cxn>
              <a:cxn ang="0">
                <a:pos x="connsiteX2" y="connsiteY2"/>
              </a:cxn>
            </a:cxnLst>
            <a:rect l="l" t="t" r="r" b="b"/>
            <a:pathLst>
              <a:path w="1584960" h="314960">
                <a:moveTo>
                  <a:pt x="0" y="314960"/>
                </a:moveTo>
                <a:lnTo>
                  <a:pt x="314960" y="0"/>
                </a:lnTo>
                <a:lnTo>
                  <a:pt x="1584960" y="0"/>
                </a:lnTo>
              </a:path>
            </a:pathLst>
          </a:custGeom>
          <a:noFill/>
          <a:ln w="19050">
            <a:solidFill>
              <a:srgbClr val="0F6DAB"/>
            </a:solidFil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9" name="任意多边形: 形状 12"/>
          <p:cNvSpPr/>
          <p:nvPr/>
        </p:nvSpPr>
        <p:spPr>
          <a:xfrm flipV="1">
            <a:off x="6789598" y="5489306"/>
            <a:ext cx="1238250" cy="247650"/>
          </a:xfrm>
          <a:custGeom>
            <a:avLst/>
            <a:gdLst>
              <a:gd name="connsiteX0" fmla="*/ 0 w 1584960"/>
              <a:gd name="connsiteY0" fmla="*/ 314960 h 314960"/>
              <a:gd name="connsiteX1" fmla="*/ 314960 w 1584960"/>
              <a:gd name="connsiteY1" fmla="*/ 0 h 314960"/>
              <a:gd name="connsiteX2" fmla="*/ 1584960 w 1584960"/>
              <a:gd name="connsiteY2" fmla="*/ 0 h 314960"/>
            </a:gdLst>
            <a:ahLst/>
            <a:cxnLst>
              <a:cxn ang="0">
                <a:pos x="connsiteX0" y="connsiteY0"/>
              </a:cxn>
              <a:cxn ang="0">
                <a:pos x="connsiteX1" y="connsiteY1"/>
              </a:cxn>
              <a:cxn ang="0">
                <a:pos x="connsiteX2" y="connsiteY2"/>
              </a:cxn>
            </a:cxnLst>
            <a:rect l="l" t="t" r="r" b="b"/>
            <a:pathLst>
              <a:path w="1584960" h="314960">
                <a:moveTo>
                  <a:pt x="0" y="314960"/>
                </a:moveTo>
                <a:lnTo>
                  <a:pt x="314960" y="0"/>
                </a:lnTo>
                <a:lnTo>
                  <a:pt x="1584960" y="0"/>
                </a:lnTo>
              </a:path>
            </a:pathLst>
          </a:custGeom>
          <a:noFill/>
          <a:ln w="19050">
            <a:solidFill>
              <a:srgbClr val="0F6DAB"/>
            </a:solidFil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6" name="任意多边形: 形状 13"/>
          <p:cNvSpPr/>
          <p:nvPr/>
        </p:nvSpPr>
        <p:spPr>
          <a:xfrm flipH="1" flipV="1">
            <a:off x="4107228" y="5542413"/>
            <a:ext cx="1883362" cy="398780"/>
          </a:xfrm>
          <a:custGeom>
            <a:avLst/>
            <a:gdLst>
              <a:gd name="connsiteX0" fmla="*/ 0 w 1584960"/>
              <a:gd name="connsiteY0" fmla="*/ 314960 h 314960"/>
              <a:gd name="connsiteX1" fmla="*/ 314960 w 1584960"/>
              <a:gd name="connsiteY1" fmla="*/ 0 h 314960"/>
              <a:gd name="connsiteX2" fmla="*/ 1584960 w 1584960"/>
              <a:gd name="connsiteY2" fmla="*/ 0 h 314960"/>
            </a:gdLst>
            <a:ahLst/>
            <a:cxnLst>
              <a:cxn ang="0">
                <a:pos x="connsiteX0" y="connsiteY0"/>
              </a:cxn>
              <a:cxn ang="0">
                <a:pos x="connsiteX1" y="connsiteY1"/>
              </a:cxn>
              <a:cxn ang="0">
                <a:pos x="connsiteX2" y="connsiteY2"/>
              </a:cxn>
            </a:cxnLst>
            <a:rect l="l" t="t" r="r" b="b"/>
            <a:pathLst>
              <a:path w="1584960" h="314960">
                <a:moveTo>
                  <a:pt x="0" y="314960"/>
                </a:moveTo>
                <a:lnTo>
                  <a:pt x="314960" y="0"/>
                </a:lnTo>
                <a:lnTo>
                  <a:pt x="1584960" y="0"/>
                </a:lnTo>
              </a:path>
            </a:pathLst>
          </a:custGeom>
          <a:noFill/>
          <a:ln w="19050">
            <a:solidFill>
              <a:srgbClr val="0F6DAB"/>
            </a:solidFil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cxnSp>
        <p:nvCxnSpPr>
          <p:cNvPr id="21" name="直接连接符 20"/>
          <p:cNvCxnSpPr>
            <a:cxnSpLocks/>
            <a:stCxn id="3" idx="2"/>
            <a:endCxn id="49" idx="3"/>
          </p:cNvCxnSpPr>
          <p:nvPr/>
        </p:nvCxnSpPr>
        <p:spPr>
          <a:xfrm flipH="1" flipV="1">
            <a:off x="4043510" y="4729399"/>
            <a:ext cx="1470299" cy="22580"/>
          </a:xfrm>
          <a:prstGeom prst="line">
            <a:avLst/>
          </a:prstGeom>
          <a:ln w="19050">
            <a:solidFill>
              <a:srgbClr val="0F6DAB"/>
            </a:solidFill>
            <a:tailEnd type="oval"/>
          </a:ln>
        </p:spPr>
        <p:style>
          <a:lnRef idx="1">
            <a:schemeClr val="accent1"/>
          </a:lnRef>
          <a:fillRef idx="0">
            <a:schemeClr val="accent1"/>
          </a:fillRef>
          <a:effectRef idx="0">
            <a:schemeClr val="accent1"/>
          </a:effectRef>
          <a:fontRef idx="minor">
            <a:schemeClr val="tx1"/>
          </a:fontRef>
        </p:style>
      </p:cxnSp>
      <p:sp>
        <p:nvSpPr>
          <p:cNvPr id="29" name="文本框 28"/>
          <p:cNvSpPr txBox="1"/>
          <p:nvPr/>
        </p:nvSpPr>
        <p:spPr>
          <a:xfrm>
            <a:off x="4481509" y="3009102"/>
            <a:ext cx="1002030" cy="275590"/>
          </a:xfrm>
          <a:prstGeom prst="rect">
            <a:avLst/>
          </a:prstGeom>
          <a:noFill/>
        </p:spPr>
        <p:txBody>
          <a:bodyPr wrap="square" rtlCol="0" anchor="t">
            <a:spAutoFit/>
          </a:bodyPr>
          <a:lstStyle>
            <a:defPPr>
              <a:defRPr lang="zh-CN"/>
            </a:defPPr>
            <a:lvl1pPr algn="just">
              <a:spcAft>
                <a:spcPts val="0"/>
              </a:spcAft>
              <a:defRPr sz="1500" kern="100">
                <a:latin typeface="微软雅黑" charset="-122"/>
                <a:ea typeface="微软雅黑" charset="-122"/>
                <a:cs typeface="Times New Roman" panose="02020603050405020304" charset="0"/>
              </a:defRPr>
            </a:lvl1pPr>
          </a:lstStyle>
          <a:p>
            <a:pPr algn="l">
              <a:buClrTx/>
              <a:buSzTx/>
              <a:buFontTx/>
            </a:pPr>
            <a:r>
              <a:rPr lang="zh-CN" sz="1200" b="1" dirty="0">
                <a:cs typeface="宋体" charset="0"/>
                <a:sym typeface="+mn-ea"/>
              </a:rPr>
              <a:t>一次告知</a:t>
            </a:r>
            <a:endParaRPr lang="zh-CN" altLang="en-US" sz="1200" b="1" dirty="0">
              <a:solidFill>
                <a:schemeClr val="tx1">
                  <a:lumMod val="85000"/>
                  <a:lumOff val="15000"/>
                </a:schemeClr>
              </a:solidFill>
              <a:latin typeface="OPPOSans M" panose="00020600040101010101" pitchFamily="18" charset="-122"/>
              <a:ea typeface="OPPOSans M" panose="00020600040101010101" pitchFamily="18" charset="-122"/>
              <a:cs typeface="宋体" charset="0"/>
              <a:sym typeface="+mn-ea"/>
            </a:endParaRPr>
          </a:p>
        </p:txBody>
      </p:sp>
      <p:sp>
        <p:nvSpPr>
          <p:cNvPr id="36" name="文本框 35"/>
          <p:cNvSpPr txBox="1"/>
          <p:nvPr/>
        </p:nvSpPr>
        <p:spPr>
          <a:xfrm>
            <a:off x="6195695" y="2948397"/>
            <a:ext cx="489585" cy="398780"/>
          </a:xfrm>
          <a:prstGeom prst="rect">
            <a:avLst/>
          </a:prstGeom>
          <a:noFill/>
        </p:spPr>
        <p:txBody>
          <a:bodyPr wrap="square" rtlCol="0">
            <a:spAutoFit/>
          </a:bodyPr>
          <a:lstStyle/>
          <a:p>
            <a:r>
              <a:rPr lang="en-US" altLang="zh-CN" sz="2000" b="1" dirty="0">
                <a:solidFill>
                  <a:schemeClr val="bg1"/>
                </a:solidFill>
              </a:rPr>
              <a:t>01</a:t>
            </a:r>
          </a:p>
        </p:txBody>
      </p:sp>
      <p:sp>
        <p:nvSpPr>
          <p:cNvPr id="38" name="文本框 37"/>
          <p:cNvSpPr txBox="1"/>
          <p:nvPr/>
        </p:nvSpPr>
        <p:spPr>
          <a:xfrm>
            <a:off x="5416550" y="4878070"/>
            <a:ext cx="489585" cy="398780"/>
          </a:xfrm>
          <a:prstGeom prst="rect">
            <a:avLst/>
          </a:prstGeom>
          <a:noFill/>
        </p:spPr>
        <p:txBody>
          <a:bodyPr wrap="square" rtlCol="0">
            <a:spAutoFit/>
          </a:bodyPr>
          <a:lstStyle/>
          <a:p>
            <a:r>
              <a:rPr lang="en-US" altLang="zh-CN" sz="2000" b="1" dirty="0">
                <a:solidFill>
                  <a:schemeClr val="bg1"/>
                </a:solidFill>
              </a:rPr>
              <a:t>03</a:t>
            </a:r>
          </a:p>
        </p:txBody>
      </p:sp>
      <p:sp>
        <p:nvSpPr>
          <p:cNvPr id="39" name="文本框 38"/>
          <p:cNvSpPr txBox="1"/>
          <p:nvPr/>
        </p:nvSpPr>
        <p:spPr>
          <a:xfrm>
            <a:off x="6659880" y="4878070"/>
            <a:ext cx="489585" cy="398780"/>
          </a:xfrm>
          <a:prstGeom prst="rect">
            <a:avLst/>
          </a:prstGeom>
          <a:noFill/>
        </p:spPr>
        <p:txBody>
          <a:bodyPr wrap="square" rtlCol="0">
            <a:spAutoFit/>
          </a:bodyPr>
          <a:lstStyle/>
          <a:p>
            <a:r>
              <a:rPr lang="en-US" altLang="zh-CN" sz="2000" b="1" dirty="0">
                <a:solidFill>
                  <a:schemeClr val="bg1"/>
                </a:solidFill>
              </a:rPr>
              <a:t>04</a:t>
            </a:r>
          </a:p>
        </p:txBody>
      </p:sp>
      <p:sp>
        <p:nvSpPr>
          <p:cNvPr id="41" name="文本框 40"/>
          <p:cNvSpPr txBox="1"/>
          <p:nvPr/>
        </p:nvSpPr>
        <p:spPr>
          <a:xfrm>
            <a:off x="6685280" y="2699385"/>
            <a:ext cx="489585" cy="398780"/>
          </a:xfrm>
          <a:prstGeom prst="rect">
            <a:avLst/>
          </a:prstGeom>
          <a:noFill/>
        </p:spPr>
        <p:txBody>
          <a:bodyPr wrap="square" rtlCol="0">
            <a:spAutoFit/>
          </a:bodyPr>
          <a:lstStyle/>
          <a:p>
            <a:r>
              <a:rPr lang="en-US" altLang="zh-CN" sz="2000" b="1" dirty="0">
                <a:solidFill>
                  <a:schemeClr val="bg1"/>
                </a:solidFill>
              </a:rPr>
              <a:t>06</a:t>
            </a:r>
          </a:p>
        </p:txBody>
      </p:sp>
      <p:sp>
        <p:nvSpPr>
          <p:cNvPr id="44" name="文本框 43"/>
          <p:cNvSpPr txBox="1"/>
          <p:nvPr/>
        </p:nvSpPr>
        <p:spPr>
          <a:xfrm>
            <a:off x="4491917" y="4409188"/>
            <a:ext cx="851535" cy="275590"/>
          </a:xfrm>
          <a:prstGeom prst="rect">
            <a:avLst/>
          </a:prstGeom>
          <a:noFill/>
        </p:spPr>
        <p:txBody>
          <a:bodyPr wrap="square" rtlCol="0" anchor="t">
            <a:spAutoFit/>
          </a:bodyPr>
          <a:lstStyle/>
          <a:p>
            <a:pPr>
              <a:spcAft>
                <a:spcPts val="0"/>
              </a:spcAft>
              <a:buClrTx/>
              <a:buSzTx/>
              <a:buFontTx/>
            </a:pPr>
            <a:r>
              <a:rPr lang="zh-CN" sz="1200" b="1" kern="100">
                <a:latin typeface="微软雅黑" charset="-122"/>
                <a:ea typeface="微软雅黑" charset="-122"/>
                <a:cs typeface="宋体" charset="0"/>
                <a:sym typeface="+mn-ea"/>
              </a:rPr>
              <a:t>一套材料</a:t>
            </a:r>
          </a:p>
        </p:txBody>
      </p:sp>
      <p:sp>
        <p:nvSpPr>
          <p:cNvPr id="45" name="文本框 44"/>
          <p:cNvSpPr txBox="1"/>
          <p:nvPr/>
        </p:nvSpPr>
        <p:spPr>
          <a:xfrm>
            <a:off x="4573171" y="5665603"/>
            <a:ext cx="923290" cy="275590"/>
          </a:xfrm>
          <a:prstGeom prst="rect">
            <a:avLst/>
          </a:prstGeom>
          <a:noFill/>
        </p:spPr>
        <p:txBody>
          <a:bodyPr wrap="square" rtlCol="0" anchor="t">
            <a:spAutoFit/>
          </a:bodyPr>
          <a:lstStyle/>
          <a:p>
            <a:pPr>
              <a:spcAft>
                <a:spcPts val="0"/>
              </a:spcAft>
              <a:buClrTx/>
              <a:buSzTx/>
              <a:buFontTx/>
            </a:pPr>
            <a:r>
              <a:rPr lang="zh-CN" sz="1200" b="1" kern="100" dirty="0">
                <a:latin typeface="微软雅黑" charset="-122"/>
                <a:ea typeface="微软雅黑" charset="-122"/>
                <a:cs typeface="宋体" charset="0"/>
                <a:sym typeface="+mn-ea"/>
              </a:rPr>
              <a:t>一窗受理</a:t>
            </a:r>
          </a:p>
        </p:txBody>
      </p:sp>
      <p:sp>
        <p:nvSpPr>
          <p:cNvPr id="46" name="文本框 45"/>
          <p:cNvSpPr txBox="1"/>
          <p:nvPr/>
        </p:nvSpPr>
        <p:spPr>
          <a:xfrm>
            <a:off x="7266379" y="5422983"/>
            <a:ext cx="958215" cy="275590"/>
          </a:xfrm>
          <a:prstGeom prst="rect">
            <a:avLst/>
          </a:prstGeom>
          <a:noFill/>
        </p:spPr>
        <p:txBody>
          <a:bodyPr wrap="square" rtlCol="0" anchor="t">
            <a:spAutoFit/>
          </a:bodyPr>
          <a:lstStyle/>
          <a:p>
            <a:pPr>
              <a:spcAft>
                <a:spcPts val="0"/>
              </a:spcAft>
              <a:buClrTx/>
              <a:buSzTx/>
              <a:buFontTx/>
            </a:pPr>
            <a:r>
              <a:rPr lang="zh-CN" sz="1200" b="1" kern="100" dirty="0">
                <a:latin typeface="微软雅黑" charset="-122"/>
                <a:ea typeface="微软雅黑" charset="-122"/>
                <a:cs typeface="宋体" charset="0"/>
                <a:sym typeface="+mn-ea"/>
              </a:rPr>
              <a:t>一同核查</a:t>
            </a:r>
          </a:p>
        </p:txBody>
      </p:sp>
      <p:sp>
        <p:nvSpPr>
          <p:cNvPr id="47" name="文本框 46"/>
          <p:cNvSpPr txBox="1"/>
          <p:nvPr/>
        </p:nvSpPr>
        <p:spPr>
          <a:xfrm>
            <a:off x="7304364" y="2995506"/>
            <a:ext cx="923290" cy="275590"/>
          </a:xfrm>
          <a:prstGeom prst="rect">
            <a:avLst/>
          </a:prstGeom>
          <a:noFill/>
        </p:spPr>
        <p:txBody>
          <a:bodyPr wrap="square" rtlCol="0" anchor="t">
            <a:spAutoFit/>
          </a:bodyPr>
          <a:lstStyle/>
          <a:p>
            <a:pPr>
              <a:spcAft>
                <a:spcPts val="0"/>
              </a:spcAft>
              <a:buClrTx/>
              <a:buSzTx/>
              <a:buFontTx/>
            </a:pPr>
            <a:r>
              <a:rPr lang="zh-CN" altLang="en-US" sz="1200" b="1" kern="100" dirty="0">
                <a:latin typeface="微软雅黑" charset="-122"/>
                <a:ea typeface="微软雅黑" charset="-122"/>
                <a:cs typeface="宋体" charset="0"/>
                <a:sym typeface="+mn-ea"/>
              </a:rPr>
              <a:t>一次办理</a:t>
            </a:r>
          </a:p>
        </p:txBody>
      </p:sp>
      <p:pic>
        <p:nvPicPr>
          <p:cNvPr id="49" name="图片 48"/>
          <p:cNvPicPr>
            <a:picLocks noChangeAspect="1"/>
          </p:cNvPicPr>
          <p:nvPr/>
        </p:nvPicPr>
        <p:blipFill>
          <a:blip r:embed="rId4"/>
          <a:stretch>
            <a:fillRect/>
          </a:stretch>
        </p:blipFill>
        <p:spPr>
          <a:xfrm>
            <a:off x="2447701" y="4204172"/>
            <a:ext cx="1595809" cy="1050453"/>
          </a:xfrm>
          <a:prstGeom prst="rect">
            <a:avLst/>
          </a:prstGeom>
          <a:effectLst>
            <a:outerShdw blurRad="50800" dist="38100" dir="2700000" algn="tl" rotWithShape="0">
              <a:prstClr val="black">
                <a:alpha val="40000"/>
              </a:prstClr>
            </a:outerShdw>
          </a:effectLst>
        </p:spPr>
      </p:pic>
      <p:pic>
        <p:nvPicPr>
          <p:cNvPr id="50" name="图片 49"/>
          <p:cNvPicPr>
            <a:picLocks noChangeAspect="1"/>
          </p:cNvPicPr>
          <p:nvPr/>
        </p:nvPicPr>
        <p:blipFill>
          <a:blip r:embed="rId5"/>
          <a:srcRect r="2814" b="28072"/>
          <a:stretch>
            <a:fillRect/>
          </a:stretch>
        </p:blipFill>
        <p:spPr>
          <a:xfrm>
            <a:off x="2447701" y="5446868"/>
            <a:ext cx="1620616" cy="1050452"/>
          </a:xfrm>
          <a:prstGeom prst="rect">
            <a:avLst/>
          </a:prstGeom>
          <a:effectLst>
            <a:outerShdw blurRad="50800" dist="38100" dir="2700000" algn="tl" rotWithShape="0">
              <a:prstClr val="black">
                <a:alpha val="40000"/>
              </a:prstClr>
            </a:outerShdw>
          </a:effectLst>
        </p:spPr>
      </p:pic>
      <p:pic>
        <p:nvPicPr>
          <p:cNvPr id="54" name="图片 53"/>
          <p:cNvPicPr>
            <a:picLocks noChangeAspect="1"/>
          </p:cNvPicPr>
          <p:nvPr/>
        </p:nvPicPr>
        <p:blipFill>
          <a:blip r:embed="rId6"/>
          <a:stretch>
            <a:fillRect/>
          </a:stretch>
        </p:blipFill>
        <p:spPr>
          <a:xfrm>
            <a:off x="8071808" y="5180905"/>
            <a:ext cx="1698569" cy="1050453"/>
          </a:xfrm>
          <a:prstGeom prst="rect">
            <a:avLst/>
          </a:prstGeom>
          <a:effectLst>
            <a:outerShdw blurRad="50800" dist="38100" dir="8100000" algn="tr" rotWithShape="0">
              <a:prstClr val="black">
                <a:alpha val="40000"/>
              </a:prstClr>
            </a:outerShdw>
          </a:effectLst>
        </p:spPr>
      </p:pic>
      <p:pic>
        <p:nvPicPr>
          <p:cNvPr id="55" name="图片 54"/>
          <p:cNvPicPr>
            <a:picLocks noChangeAspect="1"/>
          </p:cNvPicPr>
          <p:nvPr/>
        </p:nvPicPr>
        <p:blipFill>
          <a:blip r:embed="rId7"/>
          <a:stretch>
            <a:fillRect/>
          </a:stretch>
        </p:blipFill>
        <p:spPr>
          <a:xfrm>
            <a:off x="8224594" y="2767013"/>
            <a:ext cx="1588575" cy="1008166"/>
          </a:xfrm>
          <a:prstGeom prst="rect">
            <a:avLst/>
          </a:prstGeom>
          <a:effectLst>
            <a:outerShdw blurRad="50800" dist="38100" dir="8100000" algn="tr" rotWithShape="0">
              <a:prstClr val="black">
                <a:alpha val="40000"/>
              </a:prstClr>
            </a:outerShdw>
          </a:effectLst>
        </p:spPr>
      </p:pic>
      <p:sp>
        <p:nvSpPr>
          <p:cNvPr id="56" name="文本框 55"/>
          <p:cNvSpPr txBox="1"/>
          <p:nvPr/>
        </p:nvSpPr>
        <p:spPr>
          <a:xfrm>
            <a:off x="110247" y="1373928"/>
            <a:ext cx="11491607" cy="1346907"/>
          </a:xfrm>
          <a:prstGeom prst="rect">
            <a:avLst/>
          </a:prstGeom>
          <a:noFill/>
          <a:ln w="9525">
            <a:noFill/>
          </a:ln>
        </p:spPr>
        <p:txBody>
          <a:bodyPr wrap="square">
            <a:spAutoFit/>
          </a:bodyPr>
          <a:lstStyle/>
          <a:p>
            <a:pPr marL="0" indent="355600">
              <a:lnSpc>
                <a:spcPct val="150000"/>
              </a:lnSpc>
            </a:pPr>
            <a:r>
              <a:rPr lang="zh-CN" sz="1400" b="0" dirty="0">
                <a:latin typeface="微软雅黑" charset="0"/>
                <a:ea typeface="微软雅黑" charset="0"/>
                <a:cs typeface="微软雅黑" charset="0"/>
              </a:rPr>
              <a:t>不取消现有行政许可事项，不改变行政许可的实施主体、法律效力和法律关系，</a:t>
            </a:r>
            <a:r>
              <a:rPr lang="zh-CN" altLang="en-US" sz="1400" b="0" dirty="0">
                <a:latin typeface="微软雅黑" charset="0"/>
                <a:ea typeface="微软雅黑" charset="0"/>
                <a:cs typeface="微软雅黑" charset="0"/>
              </a:rPr>
              <a:t>以智能导办的方式，实现“开药店”“餐饮店”应用模块，高效集成审批所需信息，实现办事企业和群众只填“一次表”。通过“一窗受理、网络流转、一并审核”的方式，变“串联”审批为“并联”审批，有效解决企业群众办证“部门多、材料多、来回跑”等“准入不准营”的问题。</a:t>
            </a:r>
          </a:p>
          <a:p>
            <a:pPr marL="0" indent="355600">
              <a:lnSpc>
                <a:spcPct val="150000"/>
              </a:lnSpc>
            </a:pPr>
            <a:endParaRPr lang="zh-CN" altLang="en-US" sz="1400" b="0" dirty="0">
              <a:latin typeface="微软雅黑" charset="0"/>
              <a:ea typeface="微软雅黑" charset="0"/>
              <a:cs typeface="微软雅黑" charset="0"/>
            </a:endParaRPr>
          </a:p>
        </p:txBody>
      </p:sp>
      <p:pic>
        <p:nvPicPr>
          <p:cNvPr id="57" name="图片 56" descr="图标&#10;&#10;描述已自动生成"/>
          <p:cNvPicPr/>
          <p:nvPr/>
        </p:nvPicPr>
        <p:blipFill>
          <a:blip r:embed="rId8"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
        <p:nvSpPr>
          <p:cNvPr id="3" name="椭圆 2">
            <a:extLst>
              <a:ext uri="{FF2B5EF4-FFF2-40B4-BE49-F238E27FC236}">
                <a16:creationId xmlns:a16="http://schemas.microsoft.com/office/drawing/2014/main" id="{322864F2-E681-EE9F-6DF5-7D3018CBFD7A}"/>
              </a:ext>
            </a:extLst>
          </p:cNvPr>
          <p:cNvSpPr/>
          <p:nvPr/>
        </p:nvSpPr>
        <p:spPr>
          <a:xfrm>
            <a:off x="5513809" y="3916777"/>
            <a:ext cx="1670404" cy="1670404"/>
          </a:xfrm>
          <a:prstGeom prst="ellipse">
            <a:avLst/>
          </a:prstGeom>
          <a:gradFill flip="none" rotWithShape="1">
            <a:gsLst>
              <a:gs pos="4000">
                <a:srgbClr val="004CC1"/>
              </a:gs>
              <a:gs pos="100000">
                <a:srgbClr val="018BFF">
                  <a:alpha val="8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dirty="0">
              <a:solidFill>
                <a:prstClr val="white"/>
              </a:solidFill>
              <a:latin typeface="Arial" panose="020B0604020202020204" pitchFamily="34" charset="0"/>
              <a:ea typeface="微软雅黑" panose="020B0503020204020204" pitchFamily="34" charset="-122"/>
            </a:endParaRPr>
          </a:p>
        </p:txBody>
      </p:sp>
      <p:sp>
        <p:nvSpPr>
          <p:cNvPr id="4" name="文本框 3">
            <a:extLst>
              <a:ext uri="{FF2B5EF4-FFF2-40B4-BE49-F238E27FC236}">
                <a16:creationId xmlns:a16="http://schemas.microsoft.com/office/drawing/2014/main" id="{93AA4F30-C418-D03B-2733-7917BAB74633}"/>
              </a:ext>
            </a:extLst>
          </p:cNvPr>
          <p:cNvSpPr txBox="1"/>
          <p:nvPr/>
        </p:nvSpPr>
        <p:spPr>
          <a:xfrm>
            <a:off x="5590596" y="4546984"/>
            <a:ext cx="2009500" cy="460375"/>
          </a:xfrm>
          <a:prstGeom prst="rect">
            <a:avLst/>
          </a:prstGeom>
          <a:noFill/>
        </p:spPr>
        <p:txBody>
          <a:bodyPr wrap="square" rtlCol="0">
            <a:spAutoFit/>
          </a:bodyPr>
          <a:lstStyle/>
          <a:p>
            <a:pPr algn="ctr" defTabSz="914400">
              <a:defRPr/>
            </a:pPr>
            <a:r>
              <a:rPr lang="zh-CN" altLang="en-US" sz="2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五个“一”</a:t>
            </a:r>
          </a:p>
        </p:txBody>
      </p:sp>
      <p:sp>
        <p:nvSpPr>
          <p:cNvPr id="24" name="任意多边形: 形状 10">
            <a:extLst>
              <a:ext uri="{FF2B5EF4-FFF2-40B4-BE49-F238E27FC236}">
                <a16:creationId xmlns:a16="http://schemas.microsoft.com/office/drawing/2014/main" id="{796DDBBF-0B3F-3970-B2B5-6D620E4BF016}"/>
              </a:ext>
            </a:extLst>
          </p:cNvPr>
          <p:cNvSpPr/>
          <p:nvPr/>
        </p:nvSpPr>
        <p:spPr>
          <a:xfrm>
            <a:off x="6916737" y="3284692"/>
            <a:ext cx="1238250" cy="816001"/>
          </a:xfrm>
          <a:custGeom>
            <a:avLst/>
            <a:gdLst>
              <a:gd name="connsiteX0" fmla="*/ 0 w 1584960"/>
              <a:gd name="connsiteY0" fmla="*/ 314960 h 314960"/>
              <a:gd name="connsiteX1" fmla="*/ 314960 w 1584960"/>
              <a:gd name="connsiteY1" fmla="*/ 0 h 314960"/>
              <a:gd name="connsiteX2" fmla="*/ 1584960 w 1584960"/>
              <a:gd name="connsiteY2" fmla="*/ 0 h 314960"/>
            </a:gdLst>
            <a:ahLst/>
            <a:cxnLst>
              <a:cxn ang="0">
                <a:pos x="connsiteX0" y="connsiteY0"/>
              </a:cxn>
              <a:cxn ang="0">
                <a:pos x="connsiteX1" y="connsiteY1"/>
              </a:cxn>
              <a:cxn ang="0">
                <a:pos x="connsiteX2" y="connsiteY2"/>
              </a:cxn>
            </a:cxnLst>
            <a:rect l="l" t="t" r="r" b="b"/>
            <a:pathLst>
              <a:path w="1584960" h="314960">
                <a:moveTo>
                  <a:pt x="0" y="314960"/>
                </a:moveTo>
                <a:lnTo>
                  <a:pt x="314960" y="0"/>
                </a:lnTo>
                <a:lnTo>
                  <a:pt x="1584960" y="0"/>
                </a:lnTo>
              </a:path>
            </a:pathLst>
          </a:custGeom>
          <a:noFill/>
          <a:ln w="19050">
            <a:solidFill>
              <a:srgbClr val="0F6DAB"/>
            </a:solidFil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平行四边形 39"/>
          <p:cNvSpPr/>
          <p:nvPr/>
        </p:nvSpPr>
        <p:spPr>
          <a:xfrm>
            <a:off x="304914" y="661972"/>
            <a:ext cx="3167439"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95">
              <a:solidFill>
                <a:prstClr val="white"/>
              </a:solidFill>
              <a:latin typeface="Arial" panose="020B0604020202020204" pitchFamily="34" charset="0"/>
              <a:ea typeface="微软雅黑" panose="020B0503020204020204" pitchFamily="34" charset="-122"/>
            </a:endParaRPr>
          </a:p>
        </p:txBody>
      </p:sp>
      <p:sp>
        <p:nvSpPr>
          <p:cNvPr id="41" name="文本框 40"/>
          <p:cNvSpPr txBox="1"/>
          <p:nvPr/>
        </p:nvSpPr>
        <p:spPr>
          <a:xfrm>
            <a:off x="0" y="217479"/>
            <a:ext cx="3167438" cy="461665"/>
          </a:xfrm>
          <a:prstGeom prst="rect">
            <a:avLst/>
          </a:prstGeom>
          <a:noFill/>
        </p:spPr>
        <p:txBody>
          <a:bodyPr wrap="square" rtlCol="0">
            <a:spAutoFit/>
          </a:bodyPr>
          <a:lstStyle/>
          <a:p>
            <a:pPr algn="ct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建设行业</a:t>
            </a:r>
          </a:p>
        </p:txBody>
      </p:sp>
      <p:sp>
        <p:nvSpPr>
          <p:cNvPr id="42" name="任意多边形: 形状 83"/>
          <p:cNvSpPr/>
          <p:nvPr/>
        </p:nvSpPr>
        <p:spPr>
          <a:xfrm>
            <a:off x="304914" y="649343"/>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lang="zh-CN" altLang="en-US" sz="1800">
              <a:solidFill>
                <a:srgbClr val="000000"/>
              </a:solidFill>
            </a:endParaRPr>
          </a:p>
        </p:txBody>
      </p:sp>
      <p:sp>
        <p:nvSpPr>
          <p:cNvPr id="109" name="文本框 108"/>
          <p:cNvSpPr txBox="1"/>
          <p:nvPr/>
        </p:nvSpPr>
        <p:spPr>
          <a:xfrm>
            <a:off x="3961586" y="455668"/>
            <a:ext cx="4865184" cy="460375"/>
          </a:xfrm>
          <a:prstGeom prst="rect">
            <a:avLst/>
          </a:prstGeom>
          <a:noFill/>
        </p:spPr>
        <p:txBody>
          <a:bodyPr wrap="square" rtlCol="0">
            <a:spAutoFit/>
          </a:bodyPr>
          <a:lstStyle/>
          <a:p>
            <a:pPr algn="ctr">
              <a:defRPr/>
            </a:pPr>
            <a:r>
              <a:rPr lang="zh-CN" altLang="en-US"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已建设完成“二”个行业</a:t>
            </a:r>
          </a:p>
        </p:txBody>
      </p:sp>
      <p:grpSp>
        <p:nvGrpSpPr>
          <p:cNvPr id="3" name="组合 2"/>
          <p:cNvGrpSpPr/>
          <p:nvPr/>
        </p:nvGrpSpPr>
        <p:grpSpPr>
          <a:xfrm>
            <a:off x="7646670" y="1464310"/>
            <a:ext cx="3205480" cy="2805430"/>
            <a:chOff x="13005" y="1772"/>
            <a:chExt cx="5048" cy="4418"/>
          </a:xfrm>
        </p:grpSpPr>
        <p:sp>
          <p:nvSpPr>
            <p:cNvPr id="123" name="矩形 122"/>
            <p:cNvSpPr/>
            <p:nvPr/>
          </p:nvSpPr>
          <p:spPr>
            <a:xfrm flipV="1">
              <a:off x="13005" y="2263"/>
              <a:ext cx="5030" cy="3927"/>
            </a:xfrm>
            <a:prstGeom prst="rect">
              <a:avLst/>
            </a:prstGeom>
            <a:solidFill>
              <a:schemeClr val="bg1">
                <a:alpha val="30000"/>
              </a:schemeClr>
            </a:solidFill>
            <a:ln w="19050">
              <a:gradFill>
                <a:gsLst>
                  <a:gs pos="0">
                    <a:schemeClr val="accent1">
                      <a:lumMod val="5000"/>
                      <a:lumOff val="95000"/>
                    </a:schemeClr>
                  </a:gs>
                  <a:gs pos="44000">
                    <a:schemeClr val="bg1"/>
                  </a:gs>
                  <a:gs pos="79000">
                    <a:schemeClr val="bg1"/>
                  </a:gs>
                  <a:gs pos="100000">
                    <a:schemeClr val="bg1">
                      <a:alpha val="0"/>
                    </a:schemeClr>
                  </a:gs>
                </a:gsLst>
                <a:lin ang="5400000" scaled="1"/>
              </a:gradFill>
            </a:ln>
            <a:effectLst>
              <a:outerShdw blurRad="25400" dir="5400000" algn="t" rotWithShape="0">
                <a:schemeClr val="accent1">
                  <a:lumMod val="40000"/>
                  <a:lumOff val="6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4" name="文本框 123"/>
            <p:cNvSpPr txBox="1"/>
            <p:nvPr/>
          </p:nvSpPr>
          <p:spPr>
            <a:xfrm>
              <a:off x="13206" y="2740"/>
              <a:ext cx="4495" cy="2897"/>
            </a:xfrm>
            <a:prstGeom prst="rect">
              <a:avLst/>
            </a:prstGeom>
            <a:noFill/>
          </p:spPr>
          <p:txBody>
            <a:bodyPr wrap="square" rtlCol="0">
              <a:spAutoFit/>
            </a:bodyPr>
            <a:lstStyle>
              <a:defPPr>
                <a:defRPr lang="en-US"/>
              </a:defPPr>
              <a:lvl1pPr marL="171450" indent="-171450" defTabSz="914400">
                <a:lnSpc>
                  <a:spcPct val="170000"/>
                </a:lnSpc>
                <a:buSzPct val="60000"/>
                <a:buFont typeface="Wingdings" panose="05000000000000000000" pitchFamily="2" charset="2"/>
                <a:buChar char="l"/>
                <a:defRPr sz="1200" spc="100">
                  <a:solidFill>
                    <a:schemeClr val="tx1">
                      <a:lumMod val="75000"/>
                      <a:lumOff val="25000"/>
                    </a:schemeClr>
                  </a:solidFill>
                  <a:latin typeface="微软雅黑" panose="020B0503020204020204" pitchFamily="34" charset="-122"/>
                  <a:ea typeface="微软雅黑" panose="020B0503020204020204" pitchFamily="34" charset="-122"/>
                  <a:cs typeface="LingWai SC Medium" panose="03050602040302020204" pitchFamily="66" charset="-122"/>
                </a:defRPr>
              </a:lvl1pPr>
            </a:lstStyle>
            <a:p>
              <a:pPr algn="just">
                <a:lnSpc>
                  <a:spcPct val="150000"/>
                </a:lnSpc>
              </a:pPr>
              <a:r>
                <a:rPr lang="zh-CN" altLang="en-US" sz="1100" dirty="0"/>
                <a:t>药品零售许可证核发</a:t>
              </a:r>
              <a:endParaRPr lang="en-US" altLang="zh-CN" sz="1100" dirty="0"/>
            </a:p>
            <a:p>
              <a:pPr algn="just">
                <a:lnSpc>
                  <a:spcPct val="150000"/>
                </a:lnSpc>
              </a:pPr>
              <a:r>
                <a:rPr lang="zh-CN" altLang="en-US" sz="1100" dirty="0"/>
                <a:t>第二类医疗器械经营备案</a:t>
              </a:r>
              <a:endParaRPr lang="en-US" altLang="zh-CN" sz="1100" dirty="0"/>
            </a:p>
            <a:p>
              <a:pPr algn="just">
                <a:lnSpc>
                  <a:spcPct val="150000"/>
                </a:lnSpc>
              </a:pPr>
              <a:r>
                <a:rPr lang="zh-CN" altLang="en-US" sz="1100" dirty="0"/>
                <a:t>第三类医疗器械经营许可</a:t>
              </a:r>
              <a:endParaRPr lang="en-US" altLang="zh-CN" sz="1100" dirty="0"/>
            </a:p>
            <a:p>
              <a:pPr algn="just">
                <a:lnSpc>
                  <a:spcPct val="150000"/>
                </a:lnSpc>
              </a:pPr>
              <a:r>
                <a:rPr lang="zh-CN" altLang="en-US" sz="1100" dirty="0"/>
                <a:t>仅销售预包装食品备案</a:t>
              </a:r>
              <a:endParaRPr lang="en-US" altLang="zh-CN" sz="1100" dirty="0"/>
            </a:p>
            <a:p>
              <a:pPr algn="just">
                <a:lnSpc>
                  <a:spcPct val="150000"/>
                </a:lnSpc>
              </a:pPr>
              <a:r>
                <a:rPr lang="zh-CN" altLang="en-US" sz="1100" dirty="0"/>
                <a:t>公众聚集场所投入使用、营业前消防安全检查</a:t>
              </a:r>
              <a:endParaRPr lang="en-US" altLang="zh-CN" sz="1100" dirty="0"/>
            </a:p>
            <a:p>
              <a:pPr algn="just">
                <a:lnSpc>
                  <a:spcPct val="150000"/>
                </a:lnSpc>
              </a:pPr>
              <a:r>
                <a:rPr lang="zh-CN" altLang="en-US" sz="1100" dirty="0"/>
                <a:t>户外招牌设施设置规范管理</a:t>
              </a:r>
            </a:p>
          </p:txBody>
        </p:sp>
        <p:sp>
          <p:nvSpPr>
            <p:cNvPr id="127" name="矩形 126"/>
            <p:cNvSpPr/>
            <p:nvPr/>
          </p:nvSpPr>
          <p:spPr>
            <a:xfrm>
              <a:off x="13023" y="1772"/>
              <a:ext cx="5030" cy="836"/>
            </a:xfrm>
            <a:prstGeom prst="rect">
              <a:avLst/>
            </a:prstGeom>
            <a:gradFill flip="none" rotWithShape="1">
              <a:gsLst>
                <a:gs pos="4000">
                  <a:srgbClr val="004CC1"/>
                </a:gs>
                <a:gs pos="10000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128" name="文本框 127"/>
            <p:cNvSpPr txBox="1"/>
            <p:nvPr/>
          </p:nvSpPr>
          <p:spPr>
            <a:xfrm>
              <a:off x="13206" y="1935"/>
              <a:ext cx="4339" cy="533"/>
            </a:xfrm>
            <a:prstGeom prst="rect">
              <a:avLst/>
            </a:prstGeom>
            <a:noFill/>
          </p:spPr>
          <p:txBody>
            <a:bodyPr wrap="square" rtlCol="0">
              <a:spAutoFit/>
            </a:bodyPr>
            <a:lstStyle/>
            <a:p>
              <a:pPr defTabSz="914400">
                <a:defRPr/>
              </a:pPr>
              <a:r>
                <a:rPr lang="zh-CN" altLang="en-US" sz="16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开药店</a:t>
              </a:r>
            </a:p>
          </p:txBody>
        </p:sp>
      </p:grpSp>
      <p:sp>
        <p:nvSpPr>
          <p:cNvPr id="129" name="矩形 128"/>
          <p:cNvSpPr/>
          <p:nvPr/>
        </p:nvSpPr>
        <p:spPr>
          <a:xfrm flipV="1">
            <a:off x="7646670" y="4041775"/>
            <a:ext cx="3194050" cy="45720"/>
          </a:xfrm>
          <a:prstGeom prst="rect">
            <a:avLst/>
          </a:prstGeom>
          <a:gradFill flip="none" rotWithShape="1">
            <a:gsLst>
              <a:gs pos="4000">
                <a:srgbClr val="004CC1"/>
              </a:gs>
              <a:gs pos="10000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130" name="矩形 129"/>
          <p:cNvSpPr/>
          <p:nvPr/>
        </p:nvSpPr>
        <p:spPr>
          <a:xfrm flipV="1">
            <a:off x="1658620" y="1371357"/>
            <a:ext cx="3194050" cy="2693278"/>
          </a:xfrm>
          <a:prstGeom prst="rect">
            <a:avLst/>
          </a:prstGeom>
          <a:solidFill>
            <a:schemeClr val="bg1">
              <a:alpha val="30000"/>
            </a:schemeClr>
          </a:solidFill>
          <a:ln w="19050">
            <a:gradFill>
              <a:gsLst>
                <a:gs pos="0">
                  <a:schemeClr val="accent1">
                    <a:lumMod val="5000"/>
                    <a:lumOff val="95000"/>
                  </a:schemeClr>
                </a:gs>
                <a:gs pos="44000">
                  <a:schemeClr val="bg1"/>
                </a:gs>
                <a:gs pos="79000">
                  <a:schemeClr val="bg1"/>
                </a:gs>
                <a:gs pos="100000">
                  <a:schemeClr val="bg1">
                    <a:alpha val="0"/>
                  </a:schemeClr>
                </a:gs>
              </a:gsLst>
              <a:lin ang="5400000" scaled="1"/>
            </a:gradFill>
          </a:ln>
          <a:effectLst>
            <a:outerShdw blurRad="25400" dir="5400000" algn="t" rotWithShape="0">
              <a:schemeClr val="accent1">
                <a:lumMod val="40000"/>
                <a:lumOff val="6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1" name="文本框 130"/>
          <p:cNvSpPr txBox="1"/>
          <p:nvPr/>
        </p:nvSpPr>
        <p:spPr>
          <a:xfrm>
            <a:off x="1774825" y="2078355"/>
            <a:ext cx="2854325" cy="1078230"/>
          </a:xfrm>
          <a:prstGeom prst="rect">
            <a:avLst/>
          </a:prstGeom>
          <a:noFill/>
        </p:spPr>
        <p:txBody>
          <a:bodyPr wrap="square" rtlCol="0">
            <a:spAutoFit/>
          </a:bodyPr>
          <a:lstStyle>
            <a:defPPr>
              <a:defRPr lang="en-US"/>
            </a:defPPr>
            <a:lvl1pPr marL="171450" indent="-171450" defTabSz="914400">
              <a:lnSpc>
                <a:spcPct val="170000"/>
              </a:lnSpc>
              <a:buSzPct val="60000"/>
              <a:buFont typeface="Wingdings" panose="05000000000000000000" pitchFamily="2" charset="2"/>
              <a:buChar char="l"/>
              <a:defRPr sz="1200" spc="100">
                <a:solidFill>
                  <a:schemeClr val="tx1">
                    <a:lumMod val="75000"/>
                    <a:lumOff val="25000"/>
                  </a:schemeClr>
                </a:solidFill>
                <a:latin typeface="微软雅黑" panose="020B0503020204020204" pitchFamily="34" charset="-122"/>
                <a:ea typeface="微软雅黑" panose="020B0503020204020204" pitchFamily="34" charset="-122"/>
                <a:cs typeface="LingWai SC Medium" panose="03050602040302020204" pitchFamily="66" charset="-122"/>
              </a:defRPr>
            </a:lvl1pPr>
          </a:lstStyle>
          <a:p>
            <a:pPr algn="just">
              <a:lnSpc>
                <a:spcPct val="150000"/>
              </a:lnSpc>
            </a:pPr>
            <a:r>
              <a:rPr lang="zh-CN" altLang="en-US" sz="1100" dirty="0"/>
              <a:t>食品经营许可（餐饮）新办</a:t>
            </a:r>
            <a:endParaRPr lang="en-US" altLang="zh-CN" sz="1100" dirty="0"/>
          </a:p>
          <a:p>
            <a:pPr algn="just">
              <a:lnSpc>
                <a:spcPct val="150000"/>
              </a:lnSpc>
            </a:pPr>
            <a:r>
              <a:rPr lang="zh-CN" altLang="en-US" sz="1100" dirty="0"/>
              <a:t>公众聚集场所投入使用、营业前消防安全检查</a:t>
            </a:r>
            <a:endParaRPr lang="en-US" altLang="zh-CN" sz="1100" dirty="0"/>
          </a:p>
          <a:p>
            <a:pPr algn="just">
              <a:lnSpc>
                <a:spcPct val="150000"/>
              </a:lnSpc>
            </a:pPr>
            <a:r>
              <a:rPr lang="zh-CN" altLang="en-US" sz="1100" dirty="0"/>
              <a:t>户外招牌设施设置规范管理</a:t>
            </a:r>
          </a:p>
        </p:txBody>
      </p:sp>
      <p:sp>
        <p:nvSpPr>
          <p:cNvPr id="132" name="矩形 131"/>
          <p:cNvSpPr/>
          <p:nvPr/>
        </p:nvSpPr>
        <p:spPr>
          <a:xfrm>
            <a:off x="1658620" y="1463675"/>
            <a:ext cx="3194050" cy="530860"/>
          </a:xfrm>
          <a:prstGeom prst="rect">
            <a:avLst/>
          </a:prstGeom>
          <a:gradFill flip="none" rotWithShape="1">
            <a:gsLst>
              <a:gs pos="4000">
                <a:srgbClr val="004CC1"/>
              </a:gs>
              <a:gs pos="10000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133" name="文本框 132"/>
          <p:cNvSpPr txBox="1"/>
          <p:nvPr/>
        </p:nvSpPr>
        <p:spPr>
          <a:xfrm>
            <a:off x="1774825" y="1567815"/>
            <a:ext cx="2755265" cy="337185"/>
          </a:xfrm>
          <a:prstGeom prst="rect">
            <a:avLst/>
          </a:prstGeom>
          <a:noFill/>
        </p:spPr>
        <p:txBody>
          <a:bodyPr wrap="square" rtlCol="0">
            <a:spAutoFit/>
          </a:bodyPr>
          <a:lstStyle/>
          <a:p>
            <a:pPr defTabSz="914400">
              <a:defRPr/>
            </a:pPr>
            <a:r>
              <a:rPr lang="zh-CN" altLang="en-US" sz="16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开餐饮店</a:t>
            </a:r>
          </a:p>
        </p:txBody>
      </p:sp>
      <p:sp>
        <p:nvSpPr>
          <p:cNvPr id="2" name="矩形 1">
            <a:extLst>
              <a:ext uri="{FF2B5EF4-FFF2-40B4-BE49-F238E27FC236}">
                <a16:creationId xmlns:a16="http://schemas.microsoft.com/office/drawing/2014/main" id="{88DA6C3F-8792-17DA-B814-30FE1EA96648}"/>
              </a:ext>
            </a:extLst>
          </p:cNvPr>
          <p:cNvSpPr/>
          <p:nvPr/>
        </p:nvSpPr>
        <p:spPr>
          <a:xfrm flipV="1">
            <a:off x="1658620" y="4018915"/>
            <a:ext cx="3194050" cy="45720"/>
          </a:xfrm>
          <a:prstGeom prst="rect">
            <a:avLst/>
          </a:prstGeom>
          <a:gradFill flip="none" rotWithShape="1">
            <a:gsLst>
              <a:gs pos="4000">
                <a:srgbClr val="004CC1"/>
              </a:gs>
              <a:gs pos="10000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dirty="0">
              <a:solidFill>
                <a:prstClr val="white"/>
              </a:solidFill>
              <a:latin typeface="Arial" panose="020B0604020202020204" pitchFamily="34" charset="0"/>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平行四边形 39"/>
          <p:cNvSpPr/>
          <p:nvPr/>
        </p:nvSpPr>
        <p:spPr>
          <a:xfrm>
            <a:off x="304914" y="661972"/>
            <a:ext cx="3167439"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95">
              <a:solidFill>
                <a:prstClr val="white"/>
              </a:solidFill>
              <a:latin typeface="Arial" panose="020B0604020202020204" pitchFamily="34" charset="0"/>
              <a:ea typeface="微软雅黑" panose="020B0503020204020204" pitchFamily="34" charset="-122"/>
            </a:endParaRPr>
          </a:p>
        </p:txBody>
      </p:sp>
      <p:sp>
        <p:nvSpPr>
          <p:cNvPr id="41" name="文本框 40"/>
          <p:cNvSpPr txBox="1"/>
          <p:nvPr/>
        </p:nvSpPr>
        <p:spPr>
          <a:xfrm>
            <a:off x="0" y="217479"/>
            <a:ext cx="3167438" cy="461665"/>
          </a:xfrm>
          <a:prstGeom prst="rect">
            <a:avLst/>
          </a:prstGeom>
          <a:noFill/>
        </p:spPr>
        <p:txBody>
          <a:bodyPr wrap="square" rtlCol="0">
            <a:spAutoFit/>
          </a:bodyPr>
          <a:lstStyle/>
          <a:p>
            <a:pPr algn="ct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对接情况</a:t>
            </a:r>
          </a:p>
        </p:txBody>
      </p:sp>
      <p:sp>
        <p:nvSpPr>
          <p:cNvPr id="42" name="任意多边形: 形状 83"/>
          <p:cNvSpPr/>
          <p:nvPr/>
        </p:nvSpPr>
        <p:spPr>
          <a:xfrm>
            <a:off x="304914" y="649343"/>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lang="zh-CN" altLang="en-US" sz="1800">
              <a:solidFill>
                <a:srgbClr val="000000"/>
              </a:solidFill>
            </a:endParaRPr>
          </a:p>
        </p:txBody>
      </p:sp>
      <p:sp>
        <p:nvSpPr>
          <p:cNvPr id="109" name="文本框 108"/>
          <p:cNvSpPr txBox="1"/>
          <p:nvPr/>
        </p:nvSpPr>
        <p:spPr>
          <a:xfrm>
            <a:off x="3553666" y="815820"/>
            <a:ext cx="5765432" cy="829945"/>
          </a:xfrm>
          <a:prstGeom prst="rect">
            <a:avLst/>
          </a:prstGeom>
          <a:noFill/>
        </p:spPr>
        <p:txBody>
          <a:bodyPr wrap="square" rtlCol="0">
            <a:spAutoFit/>
          </a:bodyPr>
          <a:lstStyle/>
          <a:p>
            <a:pPr algn="ctr">
              <a:defRPr/>
            </a:pPr>
            <a:r>
              <a:rPr lang="zh-CN" altLang="en-US"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“三”个单位，“</a:t>
            </a:r>
            <a:r>
              <a:rPr lang="en-US" altLang="zh-CN"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7</a:t>
            </a:r>
            <a:r>
              <a:rPr lang="zh-CN" altLang="en-US"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”类事项和</a:t>
            </a:r>
            <a:endParaRPr lang="en-US" altLang="zh-CN"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endParaRPr>
          </a:p>
          <a:p>
            <a:pPr algn="ctr">
              <a:defRPr/>
            </a:pPr>
            <a:r>
              <a:rPr lang="zh-CN" altLang="en-US"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对接情况</a:t>
            </a:r>
          </a:p>
        </p:txBody>
      </p:sp>
      <p:graphicFrame>
        <p:nvGraphicFramePr>
          <p:cNvPr id="2" name="表格 1"/>
          <p:cNvGraphicFramePr>
            <a:graphicFrameLocks noGrp="1"/>
          </p:cNvGraphicFramePr>
          <p:nvPr>
            <p:custDataLst>
              <p:tags r:id="rId1"/>
            </p:custDataLst>
            <p:extLst>
              <p:ext uri="{D42A27DB-BD31-4B8C-83A1-F6EECF244321}">
                <p14:modId xmlns:p14="http://schemas.microsoft.com/office/powerpoint/2010/main" val="2782386642"/>
              </p:ext>
            </p:extLst>
          </p:nvPr>
        </p:nvGraphicFramePr>
        <p:xfrm>
          <a:off x="223736" y="1646817"/>
          <a:ext cx="11313268" cy="3321685"/>
        </p:xfrm>
        <a:graphic>
          <a:graphicData uri="http://schemas.openxmlformats.org/drawingml/2006/table">
            <a:tbl>
              <a:tblPr firstRow="1" bandRow="1">
                <a:tableStyleId>{5C22544A-7EE6-4342-B048-85BDC9FD1C3A}</a:tableStyleId>
              </a:tblPr>
              <a:tblGrid>
                <a:gridCol w="1857983">
                  <a:extLst>
                    <a:ext uri="{9D8B030D-6E8A-4147-A177-3AD203B41FA5}">
                      <a16:colId xmlns:a16="http://schemas.microsoft.com/office/drawing/2014/main" val="20000"/>
                    </a:ext>
                  </a:extLst>
                </a:gridCol>
                <a:gridCol w="5102040">
                  <a:extLst>
                    <a:ext uri="{9D8B030D-6E8A-4147-A177-3AD203B41FA5}">
                      <a16:colId xmlns:a16="http://schemas.microsoft.com/office/drawing/2014/main" val="20001"/>
                    </a:ext>
                  </a:extLst>
                </a:gridCol>
                <a:gridCol w="4353245">
                  <a:extLst>
                    <a:ext uri="{9D8B030D-6E8A-4147-A177-3AD203B41FA5}">
                      <a16:colId xmlns:a16="http://schemas.microsoft.com/office/drawing/2014/main" val="20002"/>
                    </a:ext>
                  </a:extLst>
                </a:gridCol>
              </a:tblGrid>
              <a:tr h="370840">
                <a:tc>
                  <a:txBody>
                    <a:bodyPr/>
                    <a:lstStyle/>
                    <a:p>
                      <a:pPr algn="ctr"/>
                      <a:r>
                        <a:rPr lang="zh-CN" altLang="en-US" dirty="0"/>
                        <a:t>主管单位</a:t>
                      </a:r>
                    </a:p>
                  </a:txBody>
                  <a:tcPr>
                    <a:solidFill>
                      <a:srgbClr val="278DF0"/>
                    </a:solidFill>
                  </a:tcPr>
                </a:tc>
                <a:tc>
                  <a:txBody>
                    <a:bodyPr/>
                    <a:lstStyle/>
                    <a:p>
                      <a:pPr algn="ctr"/>
                      <a:r>
                        <a:rPr lang="zh-CN" altLang="en-US" dirty="0"/>
                        <a:t>事项</a:t>
                      </a:r>
                    </a:p>
                  </a:txBody>
                  <a:tcPr>
                    <a:solidFill>
                      <a:srgbClr val="278D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dirty="0"/>
                        <a:t>对接情况</a:t>
                      </a:r>
                    </a:p>
                  </a:txBody>
                  <a:tcPr>
                    <a:solidFill>
                      <a:srgbClr val="278DF0"/>
                    </a:solidFill>
                  </a:tcPr>
                </a:tc>
                <a:extLst>
                  <a:ext uri="{0D108BD9-81ED-4DB2-BD59-A6C34878D82A}">
                    <a16:rowId xmlns:a16="http://schemas.microsoft.com/office/drawing/2014/main" val="10000"/>
                  </a:ext>
                </a:extLst>
              </a:tr>
              <a:tr h="370840">
                <a:tc rowSpan="5">
                  <a:txBody>
                    <a:bodyPr/>
                    <a:lstStyle/>
                    <a:p>
                      <a:pPr algn="ctr"/>
                      <a:endParaRPr lang="en-US" altLang="zh-CN" dirty="0"/>
                    </a:p>
                    <a:p>
                      <a:pPr algn="ctr"/>
                      <a:endParaRPr lang="en-US" altLang="zh-CN" dirty="0"/>
                    </a:p>
                    <a:p>
                      <a:pPr algn="ctr"/>
                      <a:endParaRPr lang="en-US" altLang="zh-CN" dirty="0"/>
                    </a:p>
                    <a:p>
                      <a:pPr algn="ctr"/>
                      <a:r>
                        <a:rPr lang="zh-CN" altLang="en-US" dirty="0"/>
                        <a:t>市场监督管理局</a:t>
                      </a:r>
                    </a:p>
                  </a:txBody>
                  <a:tcPr/>
                </a:tc>
                <a:tc>
                  <a:txBody>
                    <a:bodyPr/>
                    <a:lstStyle/>
                    <a:p>
                      <a:pPr algn="ctr">
                        <a:lnSpc>
                          <a:spcPct val="150000"/>
                        </a:lnSpc>
                      </a:pPr>
                      <a:r>
                        <a:rPr lang="zh-CN" altLang="en-US" sz="1800" dirty="0"/>
                        <a:t>食品经营许可（餐饮、销售）新办</a:t>
                      </a:r>
                      <a:endParaRPr lang="en-US" altLang="zh-CN" sz="1800" dirty="0"/>
                    </a:p>
                  </a:txBody>
                  <a:tcPr/>
                </a:tc>
                <a:tc>
                  <a:txBody>
                    <a:bodyPr/>
                    <a:lstStyle/>
                    <a:p>
                      <a:r>
                        <a:rPr lang="zh-CN" altLang="en-US" dirty="0"/>
                        <a:t>对接完成，采用系统对接方式（前置库）</a:t>
                      </a:r>
                    </a:p>
                  </a:txBody>
                  <a:tcPr/>
                </a:tc>
                <a:extLst>
                  <a:ext uri="{0D108BD9-81ED-4DB2-BD59-A6C34878D82A}">
                    <a16:rowId xmlns:a16="http://schemas.microsoft.com/office/drawing/2014/main" val="10001"/>
                  </a:ext>
                </a:extLst>
              </a:tr>
              <a:tr h="370840">
                <a:tc vMerge="1">
                  <a:txBody>
                    <a:bodyPr/>
                    <a:lstStyle/>
                    <a:p>
                      <a:endParaRPr lang="zh-CN"/>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t>仅销售预包装食品备案</a:t>
                      </a:r>
                      <a:endParaRPr lang="en-US" altLang="zh-CN" sz="1800" dirty="0"/>
                    </a:p>
                  </a:txBody>
                  <a:tcPr/>
                </a:tc>
                <a:tc>
                  <a:txBody>
                    <a:bodyPr/>
                    <a:lstStyle/>
                    <a:p>
                      <a:r>
                        <a:rPr lang="zh-CN" altLang="en-US" dirty="0"/>
                        <a:t>对接完成，采用系统对接方式（前置库）</a:t>
                      </a:r>
                    </a:p>
                  </a:txBody>
                  <a:tcPr/>
                </a:tc>
                <a:extLst>
                  <a:ext uri="{0D108BD9-81ED-4DB2-BD59-A6C34878D82A}">
                    <a16:rowId xmlns:a16="http://schemas.microsoft.com/office/drawing/2014/main" val="10002"/>
                  </a:ext>
                </a:extLst>
              </a:tr>
              <a:tr h="370840">
                <a:tc vMerge="1">
                  <a:txBody>
                    <a:bodyPr/>
                    <a:lstStyle/>
                    <a:p>
                      <a:endParaRPr lang="zh-CN"/>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t>药品零售许可证核发</a:t>
                      </a:r>
                      <a:endParaRPr lang="en-US" altLang="zh-CN" sz="1800" dirty="0"/>
                    </a:p>
                  </a:txBody>
                  <a:tcPr/>
                </a:tc>
                <a:tc>
                  <a:txBody>
                    <a:bodyPr/>
                    <a:lstStyle/>
                    <a:p>
                      <a:r>
                        <a:rPr lang="zh-CN" altLang="en-US" dirty="0"/>
                        <a:t>对接完成，采用系统对接方式（前置库）</a:t>
                      </a:r>
                    </a:p>
                  </a:txBody>
                  <a:tcPr/>
                </a:tc>
                <a:extLst>
                  <a:ext uri="{0D108BD9-81ED-4DB2-BD59-A6C34878D82A}">
                    <a16:rowId xmlns:a16="http://schemas.microsoft.com/office/drawing/2014/main" val="10003"/>
                  </a:ext>
                </a:extLst>
              </a:tr>
              <a:tr h="370840">
                <a:tc vMerge="1">
                  <a:txBody>
                    <a:bodyPr/>
                    <a:lstStyle/>
                    <a:p>
                      <a:endParaRPr lang="zh-CN"/>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t>第二类医疗器械经营备案</a:t>
                      </a:r>
                      <a:endParaRPr lang="en-US" altLang="zh-CN" sz="1800" dirty="0"/>
                    </a:p>
                  </a:txBody>
                  <a:tcPr/>
                </a:tc>
                <a:tc>
                  <a:txBody>
                    <a:bodyPr/>
                    <a:lstStyle/>
                    <a:p>
                      <a:r>
                        <a:rPr lang="zh-CN" altLang="en-US" dirty="0"/>
                        <a:t>国家系统暂未对接，需到国家系统申请</a:t>
                      </a:r>
                    </a:p>
                  </a:txBody>
                  <a:tcPr/>
                </a:tc>
                <a:extLst>
                  <a:ext uri="{0D108BD9-81ED-4DB2-BD59-A6C34878D82A}">
                    <a16:rowId xmlns:a16="http://schemas.microsoft.com/office/drawing/2014/main" val="10004"/>
                  </a:ext>
                </a:extLst>
              </a:tr>
              <a:tr h="370840">
                <a:tc vMerge="1">
                  <a:txBody>
                    <a:bodyPr/>
                    <a:lstStyle/>
                    <a:p>
                      <a:endParaRPr lang="zh-CN"/>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t>第三类医疗器械经营许可</a:t>
                      </a:r>
                      <a:endParaRPr lang="en-US" altLang="zh-CN" sz="1800" dirty="0"/>
                    </a:p>
                  </a:txBody>
                  <a:tcPr/>
                </a:tc>
                <a:tc>
                  <a:txBody>
                    <a:bodyPr/>
                    <a:lstStyle/>
                    <a:p>
                      <a:r>
                        <a:rPr lang="zh-CN" altLang="en-US" dirty="0"/>
                        <a:t>国家系统暂未对接，需</a:t>
                      </a:r>
                      <a:r>
                        <a:rPr lang="zh-CN" altLang="en-US" sz="1800" dirty="0">
                          <a:sym typeface="+mn-ea"/>
                        </a:rPr>
                        <a:t>到国家系统申请</a:t>
                      </a:r>
                      <a:endParaRPr lang="zh-CN" altLang="en-US" dirty="0"/>
                    </a:p>
                  </a:txBody>
                  <a:tcPr/>
                </a:tc>
                <a:extLst>
                  <a:ext uri="{0D108BD9-81ED-4DB2-BD59-A6C34878D82A}">
                    <a16:rowId xmlns:a16="http://schemas.microsoft.com/office/drawing/2014/main" val="1000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dirty="0"/>
                        <a:t>消防救援总队</a:t>
                      </a:r>
                    </a:p>
                  </a:txBody>
                  <a:tcP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800" dirty="0"/>
                        <a:t>公众聚集场所投入使用、营业前消防安全检查</a:t>
                      </a:r>
                      <a:endParaRPr lang="en-US" altLang="zh-CN" sz="1800" dirty="0"/>
                    </a:p>
                  </a:txBody>
                  <a:tcPr/>
                </a:tc>
                <a:tc>
                  <a:txBody>
                    <a:bodyPr/>
                    <a:lstStyle/>
                    <a:p>
                      <a:r>
                        <a:rPr lang="zh-CN" altLang="en-US" dirty="0"/>
                        <a:t>对接完成，</a:t>
                      </a:r>
                      <a:r>
                        <a:rPr lang="zh-CN" altLang="en-US" sz="1800" dirty="0">
                          <a:sym typeface="+mn-ea"/>
                        </a:rPr>
                        <a:t>采用系统对接方式（</a:t>
                      </a:r>
                      <a:r>
                        <a:rPr lang="en-US" altLang="zh-CN" sz="1800" dirty="0">
                          <a:sym typeface="+mn-ea"/>
                        </a:rPr>
                        <a:t>http</a:t>
                      </a:r>
                      <a:r>
                        <a:rPr lang="zh-CN" altLang="en-US" sz="1800" dirty="0">
                          <a:sym typeface="+mn-ea"/>
                        </a:rPr>
                        <a:t>接口）</a:t>
                      </a:r>
                      <a:endParaRPr lang="zh-CN" altLang="en-US" dirty="0"/>
                    </a:p>
                  </a:txBody>
                  <a:tcPr/>
                </a:tc>
                <a:extLst>
                  <a:ext uri="{0D108BD9-81ED-4DB2-BD59-A6C34878D82A}">
                    <a16:rowId xmlns:a16="http://schemas.microsoft.com/office/drawing/2014/main" val="10006"/>
                  </a:ext>
                </a:extLst>
              </a:tr>
              <a:tr h="555625">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sym typeface="+mn-ea"/>
                        </a:rPr>
                        <a:t>住房城乡建设</a:t>
                      </a:r>
                      <a:r>
                        <a:rPr lang="zh-CN" altLang="en-US" dirty="0"/>
                        <a:t>局</a:t>
                      </a:r>
                    </a:p>
                  </a:txBody>
                  <a:tcPr anchor="ct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800" dirty="0"/>
                        <a:t>户外招牌设施设置规范管理</a:t>
                      </a:r>
                    </a:p>
                  </a:txBody>
                  <a:tcPr anchor="ctr"/>
                </a:tc>
                <a:tc>
                  <a:txBody>
                    <a:bodyPr/>
                    <a:lstStyle/>
                    <a:p>
                      <a:r>
                        <a:rPr lang="zh-CN" altLang="en-US" dirty="0"/>
                        <a:t>使用本系统进行企业已阅览查询</a:t>
                      </a:r>
                      <a:endParaRPr lang="en-US" altLang="zh-CN" dirty="0"/>
                    </a:p>
                  </a:txBody>
                  <a:tcPr anchor="ct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标&#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47406" y="457376"/>
            <a:ext cx="1672919" cy="222446"/>
          </a:xfrm>
          <a:prstGeom prst="rect">
            <a:avLst/>
          </a:prstGeom>
        </p:spPr>
      </p:pic>
      <p:sp>
        <p:nvSpPr>
          <p:cNvPr id="6" name="平行四边形 5"/>
          <p:cNvSpPr/>
          <p:nvPr/>
        </p:nvSpPr>
        <p:spPr>
          <a:xfrm>
            <a:off x="304914" y="909780"/>
            <a:ext cx="3167439" cy="307697"/>
          </a:xfrm>
          <a:prstGeom prst="parallelogram">
            <a:avLst>
              <a:gd name="adj" fmla="val 85562"/>
            </a:avLst>
          </a:prstGeom>
          <a:gradFill flip="none" rotWithShape="1">
            <a:gsLst>
              <a:gs pos="100000">
                <a:srgbClr val="004CC1">
                  <a:alpha val="0"/>
                </a:srgbClr>
              </a:gs>
              <a:gs pos="0">
                <a:srgbClr val="018BFF">
                  <a:alpha val="5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7" name="文本框 6"/>
          <p:cNvSpPr txBox="1"/>
          <p:nvPr/>
        </p:nvSpPr>
        <p:spPr>
          <a:xfrm>
            <a:off x="504007" y="457376"/>
            <a:ext cx="2009500" cy="460375"/>
          </a:xfrm>
          <a:prstGeom prst="rect">
            <a:avLst/>
          </a:prstGeom>
          <a:noFill/>
        </p:spPr>
        <p:txBody>
          <a:bodyPr wrap="square" rtlCol="0">
            <a:spAutoFit/>
          </a:bodyPr>
          <a:lstStyle/>
          <a:p>
            <a:pPr algn="ctr" defTabSz="914400">
              <a:defRPr/>
            </a:pPr>
            <a:r>
              <a:rPr lang="zh-CN" altLang="en-US" sz="2400" b="1" spc="200" dirty="0">
                <a:solidFill>
                  <a:srgbClr val="0A3DAC"/>
                </a:solidFill>
                <a:latin typeface="微软雅黑" panose="020B0503020204020204" pitchFamily="34" charset="-122"/>
                <a:ea typeface="微软雅黑" panose="020B0503020204020204" pitchFamily="34" charset="-122"/>
                <a:cs typeface="LingWai SC Medium" panose="03050602040302020204" pitchFamily="66" charset="-122"/>
              </a:rPr>
              <a:t>业务流程</a:t>
            </a:r>
          </a:p>
        </p:txBody>
      </p:sp>
      <p:sp>
        <p:nvSpPr>
          <p:cNvPr id="8" name="任意多边形: 形状 7"/>
          <p:cNvSpPr/>
          <p:nvPr/>
        </p:nvSpPr>
        <p:spPr>
          <a:xfrm>
            <a:off x="304914" y="897151"/>
            <a:ext cx="3501384" cy="314151"/>
          </a:xfrm>
          <a:custGeom>
            <a:avLst/>
            <a:gdLst>
              <a:gd name="connsiteX0" fmla="*/ 0 w 6167120"/>
              <a:gd name="connsiteY0" fmla="*/ 431800 h 431800"/>
              <a:gd name="connsiteX1" fmla="*/ 431800 w 6167120"/>
              <a:gd name="connsiteY1" fmla="*/ 0 h 431800"/>
              <a:gd name="connsiteX2" fmla="*/ 6167120 w 6167120"/>
              <a:gd name="connsiteY2" fmla="*/ 0 h 431800"/>
              <a:gd name="connsiteX0-1" fmla="*/ 0 w 3672114"/>
              <a:gd name="connsiteY0-2" fmla="*/ 444862 h 444862"/>
              <a:gd name="connsiteX1-3" fmla="*/ 431800 w 3672114"/>
              <a:gd name="connsiteY1-4" fmla="*/ 13062 h 444862"/>
              <a:gd name="connsiteX2-5" fmla="*/ 3672114 w 3672114"/>
              <a:gd name="connsiteY2-6" fmla="*/ 0 h 444862"/>
              <a:gd name="connsiteX0-7" fmla="*/ 0 w 3502296"/>
              <a:gd name="connsiteY0-8" fmla="*/ 314233 h 314233"/>
              <a:gd name="connsiteX1-9" fmla="*/ 261982 w 3502296"/>
              <a:gd name="connsiteY1-10" fmla="*/ 13062 h 314233"/>
              <a:gd name="connsiteX2-11" fmla="*/ 3502296 w 3502296"/>
              <a:gd name="connsiteY2-12" fmla="*/ 0 h 314233"/>
            </a:gdLst>
            <a:ahLst/>
            <a:cxnLst>
              <a:cxn ang="0">
                <a:pos x="connsiteX0-1" y="connsiteY0-2"/>
              </a:cxn>
              <a:cxn ang="0">
                <a:pos x="connsiteX1-3" y="connsiteY1-4"/>
              </a:cxn>
              <a:cxn ang="0">
                <a:pos x="connsiteX2-5" y="connsiteY2-6"/>
              </a:cxn>
            </a:cxnLst>
            <a:rect l="l" t="t" r="r" b="b"/>
            <a:pathLst>
              <a:path w="3502296" h="314233">
                <a:moveTo>
                  <a:pt x="0" y="314233"/>
                </a:moveTo>
                <a:lnTo>
                  <a:pt x="261982" y="13062"/>
                </a:lnTo>
                <a:lnTo>
                  <a:pt x="3502296" y="0"/>
                </a:lnTo>
              </a:path>
            </a:pathLst>
          </a:custGeom>
          <a:ln w="12700">
            <a:gradFill>
              <a:gsLst>
                <a:gs pos="100000">
                  <a:schemeClr val="accent1">
                    <a:alpha val="0"/>
                  </a:schemeClr>
                </a:gs>
                <a:gs pos="81000">
                  <a:schemeClr val="accent1">
                    <a:alpha val="90000"/>
                  </a:schemeClr>
                </a:gs>
                <a:gs pos="21000">
                  <a:schemeClr val="accent1">
                    <a:alpha val="90000"/>
                  </a:schemeClr>
                </a:gs>
                <a:gs pos="3371">
                  <a:schemeClr val="accent1"/>
                </a:gs>
                <a:gs pos="7000">
                  <a:schemeClr val="accent1">
                    <a:lumMod val="60000"/>
                    <a:lumOff val="4000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平行四边形 8"/>
          <p:cNvSpPr/>
          <p:nvPr/>
        </p:nvSpPr>
        <p:spPr>
          <a:xfrm>
            <a:off x="2712599" y="712183"/>
            <a:ext cx="1970519" cy="191423"/>
          </a:xfrm>
          <a:prstGeom prst="parallelogram">
            <a:avLst>
              <a:gd name="adj" fmla="val 83411"/>
            </a:avLst>
          </a:prstGeom>
          <a:gradFill flip="none" rotWithShape="1">
            <a:gsLst>
              <a:gs pos="0">
                <a:srgbClr val="004CC1">
                  <a:alpha val="50000"/>
                </a:srgbClr>
              </a:gs>
              <a:gs pos="100000">
                <a:srgbClr val="018BFF">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95">
              <a:solidFill>
                <a:prstClr val="white"/>
              </a:solidFill>
              <a:latin typeface="Arial" panose="020B0604020202020204" pitchFamily="34" charset="0"/>
              <a:ea typeface="微软雅黑" panose="020B0503020204020204" pitchFamily="34" charset="-122"/>
            </a:endParaRPr>
          </a:p>
        </p:txBody>
      </p:sp>
      <p:sp>
        <p:nvSpPr>
          <p:cNvPr id="74" name="任意多边形: 形状 73"/>
          <p:cNvSpPr/>
          <p:nvPr/>
        </p:nvSpPr>
        <p:spPr>
          <a:xfrm>
            <a:off x="851636" y="2133562"/>
            <a:ext cx="10141879" cy="2972169"/>
          </a:xfrm>
          <a:custGeom>
            <a:avLst/>
            <a:gdLst>
              <a:gd name="connsiteX0" fmla="*/ 0 w 10144520"/>
              <a:gd name="connsiteY0" fmla="*/ 0 h 2972943"/>
              <a:gd name="connsiteX1" fmla="*/ 118181 w 10144520"/>
              <a:gd name="connsiteY1" fmla="*/ 44330 h 2972943"/>
              <a:gd name="connsiteX2" fmla="*/ 5072260 w 10144520"/>
              <a:gd name="connsiteY2" fmla="*/ 645860 h 2972943"/>
              <a:gd name="connsiteX3" fmla="*/ 10026339 w 10144520"/>
              <a:gd name="connsiteY3" fmla="*/ 44330 h 2972943"/>
              <a:gd name="connsiteX4" fmla="*/ 10144520 w 10144520"/>
              <a:gd name="connsiteY4" fmla="*/ 0 h 2972943"/>
              <a:gd name="connsiteX5" fmla="*/ 10144520 w 10144520"/>
              <a:gd name="connsiteY5" fmla="*/ 2972943 h 2972943"/>
              <a:gd name="connsiteX6" fmla="*/ 10026339 w 10144520"/>
              <a:gd name="connsiteY6" fmla="*/ 2928612 h 2972943"/>
              <a:gd name="connsiteX7" fmla="*/ 5072260 w 10144520"/>
              <a:gd name="connsiteY7" fmla="*/ 2327082 h 2972943"/>
              <a:gd name="connsiteX8" fmla="*/ 118181 w 10144520"/>
              <a:gd name="connsiteY8" fmla="*/ 2928612 h 2972943"/>
              <a:gd name="connsiteX9" fmla="*/ 0 w 10144520"/>
              <a:gd name="connsiteY9" fmla="*/ 2972943 h 2972943"/>
              <a:gd name="connsiteX10" fmla="*/ 0 w 10144520"/>
              <a:gd name="connsiteY10" fmla="*/ 0 h 2972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44520" h="2972943">
                <a:moveTo>
                  <a:pt x="0" y="0"/>
                </a:moveTo>
                <a:lnTo>
                  <a:pt x="118181" y="44330"/>
                </a:lnTo>
                <a:cubicBezTo>
                  <a:pt x="1134148" y="404961"/>
                  <a:pt x="2972769" y="645860"/>
                  <a:pt x="5072260" y="645860"/>
                </a:cubicBezTo>
                <a:cubicBezTo>
                  <a:pt x="7171752" y="645860"/>
                  <a:pt x="9010372" y="404961"/>
                  <a:pt x="10026339" y="44330"/>
                </a:cubicBezTo>
                <a:lnTo>
                  <a:pt x="10144520" y="0"/>
                </a:lnTo>
                <a:lnTo>
                  <a:pt x="10144520" y="2972943"/>
                </a:lnTo>
                <a:lnTo>
                  <a:pt x="10026339" y="2928612"/>
                </a:lnTo>
                <a:cubicBezTo>
                  <a:pt x="9010372" y="2567981"/>
                  <a:pt x="7171752" y="2327082"/>
                  <a:pt x="5072260" y="2327082"/>
                </a:cubicBezTo>
                <a:cubicBezTo>
                  <a:pt x="2972769" y="2327082"/>
                  <a:pt x="1134148" y="2567981"/>
                  <a:pt x="118181" y="2928612"/>
                </a:cubicBezTo>
                <a:lnTo>
                  <a:pt x="0" y="2972943"/>
                </a:lnTo>
                <a:lnTo>
                  <a:pt x="0" y="0"/>
                </a:lnTo>
                <a:close/>
              </a:path>
            </a:pathLst>
          </a:custGeom>
          <a:gradFill flip="none" rotWithShape="1">
            <a:gsLst>
              <a:gs pos="40000">
                <a:schemeClr val="accent1">
                  <a:alpha val="5000"/>
                </a:schemeClr>
              </a:gs>
              <a:gs pos="0">
                <a:schemeClr val="accent1">
                  <a:alpha val="0"/>
                </a:schemeClr>
              </a:gs>
              <a:gs pos="100000">
                <a:srgbClr val="1D78FA">
                  <a:alpha val="0"/>
                </a:srgbClr>
              </a:gs>
              <a:gs pos="59000">
                <a:srgbClr val="1D78FA">
                  <a:alpha val="5000"/>
                </a:srgbClr>
              </a:gs>
            </a:gsLst>
            <a:lin ang="0" scaled="0"/>
            <a:tileRect/>
          </a:gradFill>
          <a:ln w="12700" cap="flat" cmpd="sng" algn="ctr">
            <a:gradFill>
              <a:gsLst>
                <a:gs pos="0">
                  <a:schemeClr val="accent1">
                    <a:alpha val="0"/>
                  </a:schemeClr>
                </a:gs>
                <a:gs pos="100000">
                  <a:schemeClr val="accent1">
                    <a:alpha val="0"/>
                  </a:schemeClr>
                </a:gs>
                <a:gs pos="70000">
                  <a:schemeClr val="accent1">
                    <a:alpha val="60000"/>
                  </a:schemeClr>
                </a:gs>
                <a:gs pos="30000">
                  <a:schemeClr val="accent1">
                    <a:alpha val="60000"/>
                  </a:schemeClr>
                </a:gs>
              </a:gsLst>
              <a:lin ang="0" scaled="0"/>
            </a:gradFill>
            <a:prstDash val="solid"/>
            <a:miter lim="800000"/>
          </a:ln>
          <a:effectLst/>
        </p:spPr>
        <p:txBody>
          <a:bodyPr rtlCol="0" anchor="ctr"/>
          <a:lstStyle/>
          <a:p>
            <a:pPr algn="ctr"/>
            <a:endParaRPr lang="zh-CN" altLang="en-US" kern="0" dirty="0">
              <a:solidFill>
                <a:prstClr val="white"/>
              </a:solidFill>
              <a:latin typeface="Roboto"/>
              <a:ea typeface="思源黑体 CN Regular"/>
            </a:endParaRPr>
          </a:p>
        </p:txBody>
      </p:sp>
      <p:sp>
        <p:nvSpPr>
          <p:cNvPr id="3" name="圆角矩形 2"/>
          <p:cNvSpPr/>
          <p:nvPr/>
        </p:nvSpPr>
        <p:spPr>
          <a:xfrm>
            <a:off x="1943288" y="2638206"/>
            <a:ext cx="874395" cy="433705"/>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开始</a:t>
            </a:r>
          </a:p>
        </p:txBody>
      </p:sp>
      <p:sp>
        <p:nvSpPr>
          <p:cNvPr id="4" name="矩形 3"/>
          <p:cNvSpPr/>
          <p:nvPr/>
        </p:nvSpPr>
        <p:spPr>
          <a:xfrm>
            <a:off x="3821444" y="2549624"/>
            <a:ext cx="1369695" cy="56769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网上申报</a:t>
            </a:r>
          </a:p>
        </p:txBody>
      </p:sp>
      <p:sp>
        <p:nvSpPr>
          <p:cNvPr id="10" name="矩形 9"/>
          <p:cNvSpPr/>
          <p:nvPr/>
        </p:nvSpPr>
        <p:spPr>
          <a:xfrm>
            <a:off x="5629924" y="2550259"/>
            <a:ext cx="1369695" cy="5760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综合受理</a:t>
            </a:r>
          </a:p>
        </p:txBody>
      </p:sp>
      <p:sp>
        <p:nvSpPr>
          <p:cNvPr id="16" name="矩形 15"/>
          <p:cNvSpPr/>
          <p:nvPr/>
        </p:nvSpPr>
        <p:spPr>
          <a:xfrm>
            <a:off x="7437769" y="2541369"/>
            <a:ext cx="1369695" cy="5760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统一核查</a:t>
            </a:r>
          </a:p>
        </p:txBody>
      </p:sp>
      <p:sp>
        <p:nvSpPr>
          <p:cNvPr id="17" name="矩形 16"/>
          <p:cNvSpPr/>
          <p:nvPr/>
        </p:nvSpPr>
        <p:spPr>
          <a:xfrm>
            <a:off x="7437767" y="3896454"/>
            <a:ext cx="1369695" cy="5760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并联审批</a:t>
            </a:r>
          </a:p>
        </p:txBody>
      </p:sp>
      <p:sp>
        <p:nvSpPr>
          <p:cNvPr id="21" name="矩形 20"/>
          <p:cNvSpPr/>
          <p:nvPr/>
        </p:nvSpPr>
        <p:spPr>
          <a:xfrm>
            <a:off x="5614681" y="3893856"/>
            <a:ext cx="1369695" cy="5760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a:latin typeface="微软雅黑" panose="020B0503020204020204" pitchFamily="34" charset="-122"/>
                <a:ea typeface="微软雅黑" panose="020B0503020204020204" pitchFamily="34" charset="-122"/>
              </a:rPr>
              <a:t>各业务系统审批</a:t>
            </a:r>
          </a:p>
        </p:txBody>
      </p:sp>
      <p:sp>
        <p:nvSpPr>
          <p:cNvPr id="31" name="矩形 30"/>
          <p:cNvSpPr/>
          <p:nvPr/>
        </p:nvSpPr>
        <p:spPr>
          <a:xfrm>
            <a:off x="3791597" y="3888835"/>
            <a:ext cx="1369695" cy="5760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办件完结</a:t>
            </a:r>
          </a:p>
        </p:txBody>
      </p:sp>
      <p:sp>
        <p:nvSpPr>
          <p:cNvPr id="32" name="圆角矩形 31"/>
          <p:cNvSpPr/>
          <p:nvPr/>
        </p:nvSpPr>
        <p:spPr>
          <a:xfrm>
            <a:off x="1928774" y="3965003"/>
            <a:ext cx="874395" cy="433705"/>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结束</a:t>
            </a:r>
          </a:p>
        </p:txBody>
      </p:sp>
      <p:cxnSp>
        <p:nvCxnSpPr>
          <p:cNvPr id="33" name="直接箭头连接符 32"/>
          <p:cNvCxnSpPr>
            <a:stCxn id="3" idx="3"/>
          </p:cNvCxnSpPr>
          <p:nvPr/>
        </p:nvCxnSpPr>
        <p:spPr>
          <a:xfrm>
            <a:off x="2817683" y="2855059"/>
            <a:ext cx="1047303" cy="0"/>
          </a:xfrm>
          <a:prstGeom prst="straightConnector1">
            <a:avLst/>
          </a:prstGeom>
          <a:ln w="19050">
            <a:solidFill>
              <a:srgbClr val="1A6AD3"/>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4" name="直接箭头连接符 33"/>
          <p:cNvCxnSpPr/>
          <p:nvPr/>
        </p:nvCxnSpPr>
        <p:spPr>
          <a:xfrm>
            <a:off x="5179709" y="2855059"/>
            <a:ext cx="447675" cy="7620"/>
          </a:xfrm>
          <a:prstGeom prst="straightConnector1">
            <a:avLst/>
          </a:prstGeom>
          <a:ln w="19050">
            <a:solidFill>
              <a:srgbClr val="1A6AD3"/>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7" name="直接箭头连接符 36"/>
          <p:cNvCxnSpPr>
            <a:stCxn id="16" idx="2"/>
            <a:endCxn id="17" idx="0"/>
          </p:cNvCxnSpPr>
          <p:nvPr/>
        </p:nvCxnSpPr>
        <p:spPr>
          <a:xfrm flipH="1">
            <a:off x="8122615" y="3117369"/>
            <a:ext cx="2" cy="779085"/>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23" name="流程图: 决策 22"/>
          <p:cNvSpPr/>
          <p:nvPr/>
        </p:nvSpPr>
        <p:spPr>
          <a:xfrm>
            <a:off x="6978661" y="1298461"/>
            <a:ext cx="2276475" cy="612648"/>
          </a:xfrm>
          <a:prstGeom prst="flowChartDecision">
            <a:avLst/>
          </a:prstGeom>
          <a:solidFill>
            <a:srgbClr val="70AD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是否需要统一核查</a:t>
            </a:r>
          </a:p>
        </p:txBody>
      </p:sp>
      <p:cxnSp>
        <p:nvCxnSpPr>
          <p:cNvPr id="25" name="连接符: 肘形 24"/>
          <p:cNvCxnSpPr>
            <a:stCxn id="10" idx="0"/>
            <a:endCxn id="23" idx="1"/>
          </p:cNvCxnSpPr>
          <p:nvPr/>
        </p:nvCxnSpPr>
        <p:spPr>
          <a:xfrm rot="5400000" flipH="1" flipV="1">
            <a:off x="6173979" y="1745578"/>
            <a:ext cx="945474" cy="66388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连接符: 肘形 28"/>
          <p:cNvCxnSpPr>
            <a:stCxn id="23" idx="3"/>
            <a:endCxn id="17" idx="3"/>
          </p:cNvCxnSpPr>
          <p:nvPr/>
        </p:nvCxnSpPr>
        <p:spPr>
          <a:xfrm flipH="1">
            <a:off x="8807462" y="1604785"/>
            <a:ext cx="447674" cy="2579669"/>
          </a:xfrm>
          <a:prstGeom prst="bentConnector3">
            <a:avLst>
              <a:gd name="adj1" fmla="val -51064"/>
            </a:avLst>
          </a:prstGeom>
          <a:ln>
            <a:tailEnd type="triangle"/>
          </a:ln>
        </p:spPr>
        <p:style>
          <a:lnRef idx="1">
            <a:schemeClr val="accent1"/>
          </a:lnRef>
          <a:fillRef idx="0">
            <a:schemeClr val="accent1"/>
          </a:fillRef>
          <a:effectRef idx="0">
            <a:schemeClr val="accent1"/>
          </a:effectRef>
          <a:fontRef idx="minor">
            <a:schemeClr val="tx1"/>
          </a:fontRef>
        </p:style>
      </p:cxnSp>
      <p:sp>
        <p:nvSpPr>
          <p:cNvPr id="109" name="文本框 108"/>
          <p:cNvSpPr txBox="1"/>
          <p:nvPr/>
        </p:nvSpPr>
        <p:spPr>
          <a:xfrm>
            <a:off x="9492312" y="2151584"/>
            <a:ext cx="1826298" cy="246221"/>
          </a:xfrm>
          <a:prstGeom prst="rect">
            <a:avLst/>
          </a:prstGeom>
          <a:noFill/>
        </p:spPr>
        <p:txBody>
          <a:bodyPr wrap="square" rtlCol="0">
            <a:spAutoFit/>
          </a:bodyPr>
          <a:lstStyle/>
          <a:p>
            <a:r>
              <a:rPr lang="zh-CN" altLang="en-US" sz="1000" dirty="0"/>
              <a:t>否</a:t>
            </a:r>
          </a:p>
        </p:txBody>
      </p:sp>
      <p:cxnSp>
        <p:nvCxnSpPr>
          <p:cNvPr id="110" name="连接符: 肘形 109"/>
          <p:cNvCxnSpPr>
            <a:stCxn id="23" idx="2"/>
            <a:endCxn id="16" idx="0"/>
          </p:cNvCxnSpPr>
          <p:nvPr/>
        </p:nvCxnSpPr>
        <p:spPr>
          <a:xfrm rot="16200000" flipH="1">
            <a:off x="7804628" y="2223380"/>
            <a:ext cx="630260" cy="571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11" name="文本框 110"/>
          <p:cNvSpPr txBox="1"/>
          <p:nvPr/>
        </p:nvSpPr>
        <p:spPr>
          <a:xfrm>
            <a:off x="8329274" y="2134199"/>
            <a:ext cx="857766" cy="246221"/>
          </a:xfrm>
          <a:prstGeom prst="rect">
            <a:avLst/>
          </a:prstGeom>
          <a:noFill/>
        </p:spPr>
        <p:txBody>
          <a:bodyPr wrap="square" rtlCol="0">
            <a:spAutoFit/>
          </a:bodyPr>
          <a:lstStyle/>
          <a:p>
            <a:r>
              <a:rPr lang="zh-CN" altLang="en-US" sz="1000" dirty="0"/>
              <a:t>是</a:t>
            </a:r>
          </a:p>
        </p:txBody>
      </p:sp>
      <p:cxnSp>
        <p:nvCxnSpPr>
          <p:cNvPr id="116" name="连接符: 肘形 115"/>
          <p:cNvCxnSpPr>
            <a:stCxn id="17" idx="1"/>
            <a:endCxn id="21" idx="3"/>
          </p:cNvCxnSpPr>
          <p:nvPr/>
        </p:nvCxnSpPr>
        <p:spPr>
          <a:xfrm rot="10800000">
            <a:off x="6984377" y="4181856"/>
            <a:ext cx="453391" cy="259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连接符: 肘形 118"/>
          <p:cNvCxnSpPr>
            <a:stCxn id="21" idx="1"/>
            <a:endCxn id="31" idx="3"/>
          </p:cNvCxnSpPr>
          <p:nvPr/>
        </p:nvCxnSpPr>
        <p:spPr>
          <a:xfrm rot="10800000">
            <a:off x="5161280" y="4177030"/>
            <a:ext cx="453390" cy="508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1" name="连接符: 肘形 120"/>
          <p:cNvCxnSpPr>
            <a:stCxn id="31" idx="1"/>
            <a:endCxn id="32" idx="3"/>
          </p:cNvCxnSpPr>
          <p:nvPr/>
        </p:nvCxnSpPr>
        <p:spPr>
          <a:xfrm rot="10800000" flipV="1">
            <a:off x="2802890" y="4177030"/>
            <a:ext cx="988695" cy="5080"/>
          </a:xfrm>
          <a:prstGeom prst="bentConnector3">
            <a:avLst>
              <a:gd name="adj1" fmla="val 49968"/>
            </a:avLst>
          </a:prstGeom>
          <a:ln>
            <a:tailEnd type="triangle"/>
          </a:ln>
        </p:spPr>
        <p:style>
          <a:lnRef idx="1">
            <a:schemeClr val="accent1"/>
          </a:lnRef>
          <a:fillRef idx="0">
            <a:schemeClr val="accent1"/>
          </a:fillRef>
          <a:effectRef idx="0">
            <a:schemeClr val="accent1"/>
          </a:effectRef>
          <a:fontRef idx="minor">
            <a:schemeClr val="tx1"/>
          </a:fontRef>
        </p:style>
      </p:cxnSp>
      <p:sp>
        <p:nvSpPr>
          <p:cNvPr id="124" name="文本框 123"/>
          <p:cNvSpPr txBox="1"/>
          <p:nvPr/>
        </p:nvSpPr>
        <p:spPr>
          <a:xfrm>
            <a:off x="7437767" y="4744383"/>
            <a:ext cx="3357988" cy="645160"/>
          </a:xfrm>
          <a:prstGeom prst="rect">
            <a:avLst/>
          </a:prstGeom>
          <a:noFill/>
        </p:spPr>
        <p:txBody>
          <a:bodyPr wrap="square" rtlCol="0">
            <a:spAutoFit/>
          </a:bodyPr>
          <a:lstStyle/>
          <a:p>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rPr>
              <a:t>已完成系统对接的：</a:t>
            </a:r>
            <a:r>
              <a:rPr lang="zh-CN" altLang="en-US" b="1" dirty="0">
                <a:solidFill>
                  <a:srgbClr val="00B050"/>
                </a:solidFill>
                <a:latin typeface="微软雅黑" panose="020B0503020204020204" pitchFamily="34" charset="-122"/>
                <a:ea typeface="微软雅黑" panose="020B0503020204020204" pitchFamily="34" charset="-122"/>
              </a:rPr>
              <a:t>在原有系统进行审批</a:t>
            </a:r>
            <a:endParaRPr lang="en-US" altLang="zh-CN" b="1" dirty="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354580"/>
            <a:ext cx="12181840" cy="241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354580"/>
            <a:ext cx="12192000" cy="2413000"/>
          </a:xfrm>
          <a:prstGeom prst="rect">
            <a:avLst/>
          </a:prstGeom>
          <a:solidFill>
            <a:srgbClr val="345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2573020" y="3099435"/>
            <a:ext cx="8428355" cy="922020"/>
          </a:xfrm>
          <a:prstGeom prst="rect">
            <a:avLst/>
          </a:prstGeom>
          <a:noFill/>
        </p:spPr>
        <p:txBody>
          <a:bodyPr wrap="square" rtlCol="0">
            <a:spAutoFit/>
          </a:bodyPr>
          <a:lstStyle/>
          <a:p>
            <a:pPr algn="ctr" defTabSz="914400">
              <a:defRPr/>
            </a:pPr>
            <a:r>
              <a:rPr lang="zh-CN" altLang="en-US" sz="5400" b="1" spc="200" dirty="0">
                <a:solidFill>
                  <a:schemeClr val="bg1"/>
                </a:solidFill>
                <a:latin typeface="微软雅黑" panose="020B0503020204020204" pitchFamily="34" charset="-122"/>
                <a:ea typeface="微软雅黑" panose="020B0503020204020204" pitchFamily="34" charset="-122"/>
                <a:cs typeface="LingWai SC Medium" panose="03050602040302020204" pitchFamily="66" charset="-122"/>
              </a:rPr>
              <a:t>二、各单位功能介绍</a:t>
            </a:r>
          </a:p>
        </p:txBody>
      </p:sp>
      <p:pic>
        <p:nvPicPr>
          <p:cNvPr id="46" name="图片 45" descr="图标&#10;&#10;描述已自动生成"/>
          <p:cNvPicPr/>
          <p:nvPr/>
        </p:nvPicPr>
        <p:blipFill>
          <a:blip r:embed="rId3" cstate="print">
            <a:extLst>
              <a:ext uri="{28A0092B-C50C-407E-A947-70E740481C1C}">
                <a14:useLocalDpi xmlns:a14="http://schemas.microsoft.com/office/drawing/2010/main" val="0"/>
              </a:ext>
            </a:extLst>
          </a:blip>
          <a:stretch>
            <a:fillRect/>
          </a:stretch>
        </p:blipFill>
        <p:spPr>
          <a:xfrm>
            <a:off x="10147408" y="457217"/>
            <a:ext cx="1672919" cy="2224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PP_MARK_KEY" val="6bf2e15a-96b0-4810-9ab9-bae4e83c7875"/>
  <p:tag name="COMMONDATA" val="eyJoZGlkIjoiNTA0NTljYTEyOTAxZGM4MWUyZGZiZjUxNjFkNTU3NTgifQ=="/>
</p:tagLst>
</file>

<file path=ppt/tags/tag1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28058_4*l_h_a*1_1_1"/>
  <p:tag name="KSO_WM_TEMPLATE_CATEGORY" val="diagram"/>
  <p:tag name="KSO_WM_TEMPLATE_INDEX" val="20228058"/>
  <p:tag name="KSO_WM_UNIT_LAYERLEVEL" val="1_1_1"/>
  <p:tag name="KSO_WM_TAG_VERSION" val="1.0"/>
  <p:tag name="KSO_WM_BEAUTIFY_FLAG" val="#wm#"/>
  <p:tag name="KSO_WM_UNIT_TEXT_FILL_FORE_SCHEMECOLOR_INDEX_BRIGHTNESS" val="0"/>
  <p:tag name="KSO_WM_UNIT_TEXT_FILL_FORE_SCHEMECOLOR_INDEX" val="5"/>
  <p:tag name="KSO_WM_UNIT_TEXT_FILL_TYPE" val="1"/>
  <p:tag name="KSO_WM_UNIT_USESOURCEFORMAT_APPLY" val="1"/>
  <p:tag name="KSO_WM_DIAGRAM_VIRTUALLY_FRAME" val="{&quot;height&quot;:433.09866141732283,&quot;left&quot;:50.2,&quot;top&quot;:88.9,&quot;width&quot;:859.1750393700788}"/>
</p:tagLst>
</file>

<file path=ppt/tags/tag11.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为了最终演示发布的良好效果，请尽量言简意赅的阐述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28058_4*l_h_f*1_1_1"/>
  <p:tag name="KSO_WM_TEMPLATE_CATEGORY" val="diagram"/>
  <p:tag name="KSO_WM_TEMPLATE_INDEX" val="20228058"/>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 name="KSO_WM_DIAGRAM_VIRTUALLY_FRAME" val="{&quot;height&quot;:433.09866141732283,&quot;left&quot;:50.2,&quot;top&quot;:88.9,&quot;width&quot;:859.1750393700788}"/>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diagram20228058_3*i*3"/>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4"/>
  <p:tag name="KSO_WM_UNIT_ID" val="diagram20228058_3*i*4"/>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6"/>
  <p:tag name="KSO_WM_UNIT_ID" val="diagram20228058_3*i*6"/>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diagram20228058_3*i*1"/>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diagram20228058_3*i*2"/>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5"/>
  <p:tag name="KSO_WM_UNIT_ID" val="diagram20228058_3*i*5"/>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diagram20228058_3*i*3"/>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4"/>
  <p:tag name="KSO_WM_UNIT_ID" val="diagram20228058_3*i*4"/>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28058_4*l_h_i*1_1_4"/>
  <p:tag name="KSO_WM_TEMPLATE_CATEGORY" val="diagram"/>
  <p:tag name="KSO_WM_TEMPLATE_INDEX" val="20228058"/>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LINE_FORE_SCHEMECOLOR_INDEX_1_BRIGHTNESS" val="0.6"/>
  <p:tag name="KSO_WM_UNIT_LINE_FORE_SCHEMECOLOR_INDEX_1" val="5"/>
  <p:tag name="KSO_WM_UNIT_LINE_FORE_SCHEMECOLOR_INDEX_1_POS" val="0"/>
  <p:tag name="KSO_WM_UNIT_LINE_FORE_SCHEMECOLOR_INDEX_1_TRANS" val="0"/>
  <p:tag name="KSO_WM_UNIT_LINE_FORE_SCHEMECOLOR_INDEX_2_BRIGHTNESS" val="0.95"/>
  <p:tag name="KSO_WM_UNIT_LINE_FORE_SCHEMECOLOR_INDEX_2" val="5"/>
  <p:tag name="KSO_WM_UNIT_LINE_FORE_SCHEMECOLOR_INDEX_2_POS" val="0.59"/>
  <p:tag name="KSO_WM_UNIT_LINE_FORE_SCHEMECOLOR_INDEX_2_TRANS" val="0"/>
  <p:tag name="KSO_WM_UNIT_LINE_FORE_SCHEMECOLOR_INDEX_3_BRIGHTNESS" val="0.6"/>
  <p:tag name="KSO_WM_UNIT_LINE_FORE_SCHEMECOLOR_INDEX_3" val="5"/>
  <p:tag name="KSO_WM_UNIT_LINE_FORE_SCHEMECOLOR_INDEX_3_POS" val="1"/>
  <p:tag name="KSO_WM_UNIT_LINE_FORE_SCHEMECOLOR_INDEX_3_TRANS" val="0"/>
  <p:tag name="KSO_WM_UNIT_LINE_GRADIENT_TYPE" val="0"/>
  <p:tag name="KSO_WM_UNIT_LINE_GRADIENT_ANGLE" val="90"/>
  <p:tag name="KSO_WM_UNIT_LINE_GRADIENT_DIRECTION" val="1"/>
  <p:tag name="KSO_WM_UNIT_LINE_FILL_TYPE" val="5"/>
  <p:tag name="KSO_WM_UNIT_TEXT_FILL_FORE_SCHEMECOLOR_INDEX_BRIGHTNESS" val="0"/>
  <p:tag name="KSO_WM_UNIT_TEXT_FILL_FORE_SCHEMECOLOR_INDEX" val="2"/>
  <p:tag name="KSO_WM_UNIT_TEXT_FILL_TYPE" val="1"/>
  <p:tag name="KSO_WM_UNIT_USESOURCEFORMAT_APPLY" val="1"/>
  <p:tag name="KSO_WM_DIAGRAM_VIRTUALLY_FRAME" val="{&quot;height&quot;:433.09866141732283,&quot;left&quot;:50.2,&quot;top&quot;:88.9,&quot;width&quot;:859.1750393700788}"/>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6"/>
  <p:tag name="KSO_WM_UNIT_ID" val="diagram20228058_3*i*6"/>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diagram20228058_3*i*1"/>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diagram20228058_3*i*2"/>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5"/>
  <p:tag name="KSO_WM_UNIT_ID" val="diagram20228058_3*i*5"/>
  <p:tag name="KSO_WM_TEMPLATE_CATEGORY" val="diagram"/>
  <p:tag name="KSO_WM_TEMPLATE_INDEX" val="20228058"/>
  <p:tag name="KSO_WM_UNIT_LAYERLEVEL" val="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24.xml><?xml version="1.0" encoding="utf-8"?>
<p:tagLst xmlns:a="http://schemas.openxmlformats.org/drawingml/2006/main" xmlns:r="http://schemas.openxmlformats.org/officeDocument/2006/relationships" xmlns:p="http://schemas.openxmlformats.org/presentationml/2006/main">
  <p:tag name="KSO_WM_UNIT_TABLE_BEAUTIFY" val="smartTable{8ce0b777-0873-4de5-9c50-cb0e554a9ea7}"/>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443.35496062992127,&quot;left&quot;:172.77385826771655,&quot;top&quot;:36.00897637795276,&quot;width&quot;:662.2550393700787}"/>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443.35496062992127,&quot;left&quot;:172.77385826771655,&quot;top&quot;:36.00897637795276,&quot;width&quot;:662.2550393700787}"/>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443.35496062992127,&quot;left&quot;:172.77385826771655,&quot;top&quot;:36.00897637795276,&quot;width&quot;:662.2550393700787}"/>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443.35496062992127,&quot;left&quot;:172.77385826771655,&quot;top&quot;:36.00897637795276,&quot;width&quot;:662.2550393700787}"/>
</p:tagLst>
</file>

<file path=ppt/tags/tag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28058_4*l_h_a*1_1_1"/>
  <p:tag name="KSO_WM_TEMPLATE_CATEGORY" val="diagram"/>
  <p:tag name="KSO_WM_TEMPLATE_INDEX" val="20228058"/>
  <p:tag name="KSO_WM_UNIT_LAYERLEVEL" val="1_1_1"/>
  <p:tag name="KSO_WM_TAG_VERSION" val="1.0"/>
  <p:tag name="KSO_WM_BEAUTIFY_FLAG" val="#wm#"/>
  <p:tag name="KSO_WM_UNIT_TEXT_FILL_FORE_SCHEMECOLOR_INDEX_BRIGHTNESS" val="0"/>
  <p:tag name="KSO_WM_UNIT_TEXT_FILL_FORE_SCHEMECOLOR_INDEX" val="5"/>
  <p:tag name="KSO_WM_UNIT_TEXT_FILL_TYPE" val="1"/>
  <p:tag name="KSO_WM_UNIT_USESOURCEFORMAT_APPLY" val="1"/>
  <p:tag name="KSO_WM_DIAGRAM_VIRTUALLY_FRAME" val="{&quot;height&quot;:433.09866141732283,&quot;left&quot;:50.2,&quot;top&quot;:88.9,&quot;width&quot;:859.1750393700788}"/>
</p:tagLst>
</file>

<file path=ppt/tags/tag4.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为了最终演示发布的良好效果，请尽量言简意赅的阐述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28058_4*l_h_f*1_1_1"/>
  <p:tag name="KSO_WM_TEMPLATE_CATEGORY" val="diagram"/>
  <p:tag name="KSO_WM_TEMPLATE_INDEX" val="20228058"/>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 name="KSO_WM_DIAGRAM_VIRTUALLY_FRAME" val="{&quot;height&quot;:433.09866141732283,&quot;left&quot;:50.2,&quot;top&quot;:88.9,&quot;width&quot;:859.1750393700788}"/>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0228058_4*l_h_i*1_1_5"/>
  <p:tag name="KSO_WM_TEMPLATE_CATEGORY" val="diagram"/>
  <p:tag name="KSO_WM_TEMPLATE_INDEX" val="20228058"/>
  <p:tag name="KSO_WM_UNIT_LAYERLEVEL" val="1_1_1"/>
  <p:tag name="KSO_WM_TAG_VERSION" val="1.0"/>
  <p:tag name="KSO_WM_BEAUTIFY_FLAG" val="#wm#"/>
  <p:tag name="KSO_WM_UNIT_FILL_FORE_SCHEMECOLOR_INDEX_1_BRIGHTNESS" val="0.8"/>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USESOURCEFORMAT_APPLY" val="1"/>
  <p:tag name="KSO_WM_DIAGRAM_VIRTUALLY_FRAME" val="{&quot;height&quot;:433.09866141732283,&quot;left&quot;:50.2,&quot;top&quot;:88.9,&quot;width&quot;:859.1750393700788}"/>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28058_4*l_h_i*1_1_4"/>
  <p:tag name="KSO_WM_TEMPLATE_CATEGORY" val="diagram"/>
  <p:tag name="KSO_WM_TEMPLATE_INDEX" val="20228058"/>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LINE_FORE_SCHEMECOLOR_INDEX_1_BRIGHTNESS" val="0.6"/>
  <p:tag name="KSO_WM_UNIT_LINE_FORE_SCHEMECOLOR_INDEX_1" val="5"/>
  <p:tag name="KSO_WM_UNIT_LINE_FORE_SCHEMECOLOR_INDEX_1_POS" val="0"/>
  <p:tag name="KSO_WM_UNIT_LINE_FORE_SCHEMECOLOR_INDEX_1_TRANS" val="0"/>
  <p:tag name="KSO_WM_UNIT_LINE_FORE_SCHEMECOLOR_INDEX_2_BRIGHTNESS" val="0.95"/>
  <p:tag name="KSO_WM_UNIT_LINE_FORE_SCHEMECOLOR_INDEX_2" val="5"/>
  <p:tag name="KSO_WM_UNIT_LINE_FORE_SCHEMECOLOR_INDEX_2_POS" val="0.59"/>
  <p:tag name="KSO_WM_UNIT_LINE_FORE_SCHEMECOLOR_INDEX_2_TRANS" val="0"/>
  <p:tag name="KSO_WM_UNIT_LINE_FORE_SCHEMECOLOR_INDEX_3_BRIGHTNESS" val="0.6"/>
  <p:tag name="KSO_WM_UNIT_LINE_FORE_SCHEMECOLOR_INDEX_3" val="5"/>
  <p:tag name="KSO_WM_UNIT_LINE_FORE_SCHEMECOLOR_INDEX_3_POS" val="1"/>
  <p:tag name="KSO_WM_UNIT_LINE_FORE_SCHEMECOLOR_INDEX_3_TRANS" val="0"/>
  <p:tag name="KSO_WM_UNIT_LINE_GRADIENT_TYPE" val="0"/>
  <p:tag name="KSO_WM_UNIT_LINE_GRADIENT_ANGLE" val="90"/>
  <p:tag name="KSO_WM_UNIT_LINE_GRADIENT_DIRECTION" val="1"/>
  <p:tag name="KSO_WM_UNIT_LINE_FILL_TYPE" val="5"/>
  <p:tag name="KSO_WM_UNIT_TEXT_FILL_FORE_SCHEMECOLOR_INDEX_BRIGHTNESS" val="0"/>
  <p:tag name="KSO_WM_UNIT_TEXT_FILL_FORE_SCHEMECOLOR_INDEX" val="2"/>
  <p:tag name="KSO_WM_UNIT_TEXT_FILL_TYPE" val="1"/>
  <p:tag name="KSO_WM_UNIT_USESOURCEFORMAT_APPLY" val="1"/>
  <p:tag name="KSO_WM_DIAGRAM_VIRTUALLY_FRAME" val="{&quot;height&quot;:433.09866141732283,&quot;left&quot;:50.2,&quot;top&quot;:88.9,&quot;width&quot;:859.1750393700788}"/>
</p:tagLst>
</file>

<file path=ppt/tags/tag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28058_4*l_h_a*1_1_1"/>
  <p:tag name="KSO_WM_TEMPLATE_CATEGORY" val="diagram"/>
  <p:tag name="KSO_WM_TEMPLATE_INDEX" val="20228058"/>
  <p:tag name="KSO_WM_UNIT_LAYERLEVEL" val="1_1_1"/>
  <p:tag name="KSO_WM_TAG_VERSION" val="1.0"/>
  <p:tag name="KSO_WM_BEAUTIFY_FLAG" val="#wm#"/>
  <p:tag name="KSO_WM_UNIT_TEXT_FILL_FORE_SCHEMECOLOR_INDEX_BRIGHTNESS" val="0"/>
  <p:tag name="KSO_WM_UNIT_TEXT_FILL_FORE_SCHEMECOLOR_INDEX" val="5"/>
  <p:tag name="KSO_WM_UNIT_TEXT_FILL_TYPE" val="1"/>
  <p:tag name="KSO_WM_UNIT_USESOURCEFORMAT_APPLY" val="1"/>
  <p:tag name="KSO_WM_DIAGRAM_VIRTUALLY_FRAME" val="{&quot;height&quot;:433.09866141732283,&quot;left&quot;:50.2,&quot;top&quot;:88.9,&quot;width&quot;:859.1750393700788}"/>
</p:tagLst>
</file>

<file path=ppt/tags/tag8.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你的正文，文字是您思想的提炼，为了最终演示发布的良好效果，请尽量言简意赅的阐述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28058_4*l_h_f*1_1_1"/>
  <p:tag name="KSO_WM_TEMPLATE_CATEGORY" val="diagram"/>
  <p:tag name="KSO_WM_TEMPLATE_INDEX" val="20228058"/>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 name="KSO_WM_DIAGRAM_VIRTUALLY_FRAME" val="{&quot;height&quot;:433.09866141732283,&quot;left&quot;:50.2,&quot;top&quot;:88.9,&quot;width&quot;:859.1750393700788}"/>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0228058_4*l_h_i*1_1_5"/>
  <p:tag name="KSO_WM_TEMPLATE_CATEGORY" val="diagram"/>
  <p:tag name="KSO_WM_TEMPLATE_INDEX" val="20228058"/>
  <p:tag name="KSO_WM_UNIT_LAYERLEVEL" val="1_1_1"/>
  <p:tag name="KSO_WM_TAG_VERSION" val="1.0"/>
  <p:tag name="KSO_WM_BEAUTIFY_FLAG" val="#wm#"/>
  <p:tag name="KSO_WM_UNIT_FILL_FORE_SCHEMECOLOR_INDEX_1_BRIGHTNESS" val="0.8"/>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USESOURCEFORMAT_APPLY" val="1"/>
  <p:tag name="KSO_WM_DIAGRAM_VIRTUALLY_FRAME" val="{&quot;height&quot;:433.09866141732283,&quot;left&quot;:50.2,&quot;top&quot;:88.9,&quot;width&quot;:859.175039370078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宋体"/>
        <a:ea typeface=""/>
        <a:cs typeface=""/>
        <a:font script="Jpan" typeface="游ゴシック Light"/>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TotalTime>
  <Words>871</Words>
  <Application>Microsoft Office PowerPoint</Application>
  <PresentationFormat>宽屏</PresentationFormat>
  <Paragraphs>163</Paragraphs>
  <Slides>19</Slides>
  <Notes>19</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19</vt:i4>
      </vt:variant>
    </vt:vector>
  </HeadingPairs>
  <TitlesOfParts>
    <vt:vector size="30" baseType="lpstr">
      <vt:lpstr>Hanson</vt:lpstr>
      <vt:lpstr>OPPOSans M</vt:lpstr>
      <vt:lpstr>Roboto Regular</vt:lpstr>
      <vt:lpstr>SimSun-ExtB</vt:lpstr>
      <vt:lpstr>宋体</vt:lpstr>
      <vt:lpstr>微软雅黑</vt:lpstr>
      <vt:lpstr>Arial</vt:lpstr>
      <vt:lpstr>Bahnschrift</vt:lpstr>
      <vt:lpstr>Calibri</vt:lpstr>
      <vt:lpstr>Roboto</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zhi qin</cp:lastModifiedBy>
  <cp:revision>142</cp:revision>
  <dcterms:created xsi:type="dcterms:W3CDTF">2023-03-08T18:50:00Z</dcterms:created>
  <dcterms:modified xsi:type="dcterms:W3CDTF">2024-05-31T09:33:16Z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E2A69E8016704AEAAD38117CEF2E0DE2_13</vt:lpwstr>
  </property>
</Properties>
</file>